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4" r:id="rId3"/>
    <p:sldId id="259" r:id="rId4"/>
    <p:sldId id="312" r:id="rId5"/>
    <p:sldId id="263" r:id="rId6"/>
    <p:sldId id="262" r:id="rId7"/>
    <p:sldId id="265" r:id="rId8"/>
    <p:sldId id="266" r:id="rId9"/>
    <p:sldId id="326" r:id="rId10"/>
    <p:sldId id="304" r:id="rId11"/>
    <p:sldId id="308" r:id="rId12"/>
    <p:sldId id="274" r:id="rId13"/>
    <p:sldId id="267" r:id="rId14"/>
    <p:sldId id="271" r:id="rId15"/>
    <p:sldId id="317" r:id="rId16"/>
    <p:sldId id="313" r:id="rId17"/>
    <p:sldId id="314" r:id="rId18"/>
    <p:sldId id="315" r:id="rId19"/>
    <p:sldId id="316" r:id="rId20"/>
    <p:sldId id="295" r:id="rId21"/>
    <p:sldId id="272" r:id="rId22"/>
    <p:sldId id="273" r:id="rId23"/>
    <p:sldId id="320" r:id="rId24"/>
    <p:sldId id="318" r:id="rId25"/>
    <p:sldId id="319" r:id="rId26"/>
    <p:sldId id="268" r:id="rId27"/>
    <p:sldId id="275" r:id="rId28"/>
    <p:sldId id="321" r:id="rId29"/>
    <p:sldId id="286" r:id="rId30"/>
    <p:sldId id="322" r:id="rId31"/>
    <p:sldId id="323" r:id="rId32"/>
    <p:sldId id="324" r:id="rId33"/>
    <p:sldId id="269" r:id="rId34"/>
    <p:sldId id="302" r:id="rId35"/>
    <p:sldId id="300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1" autoAdjust="0"/>
  </p:normalViewPr>
  <p:slideViewPr>
    <p:cSldViewPr>
      <p:cViewPr varScale="1">
        <p:scale>
          <a:sx n="49" d="100"/>
          <a:sy n="4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552"/>
    </p:cViewPr>
  </p:sorterViewPr>
  <p:notesViewPr>
    <p:cSldViewPr>
      <p:cViewPr varScale="1">
        <p:scale>
          <a:sx n="60" d="100"/>
          <a:sy n="60" d="100"/>
        </p:scale>
        <p:origin x="-24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s\research\plo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s\research\peak_activity_not_1\results.od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s\research\peak_activity_not_1\result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Sheet3!$C$2</c:f>
              <c:strCache>
                <c:ptCount val="1"/>
                <c:pt idx="0">
                  <c:v>Uniform clock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/>
          </c:spPr>
          <c:invertIfNegative val="0"/>
          <c:val>
            <c:numRef>
              <c:f>Sheet3!$C$4:$C$23</c:f>
              <c:numCache>
                <c:formatCode>0.00E+00</c:formatCode>
                <c:ptCount val="20"/>
                <c:pt idx="0">
                  <c:v>1.67E-2</c:v>
                </c:pt>
                <c:pt idx="1">
                  <c:v>1.6799999999999999E-2</c:v>
                </c:pt>
                <c:pt idx="2">
                  <c:v>1.52E-2</c:v>
                </c:pt>
                <c:pt idx="3">
                  <c:v>1.5900000000000001E-2</c:v>
                </c:pt>
                <c:pt idx="4">
                  <c:v>1.43E-2</c:v>
                </c:pt>
                <c:pt idx="5">
                  <c:v>1.4500000000000001E-2</c:v>
                </c:pt>
                <c:pt idx="6">
                  <c:v>1.3100000000000001E-2</c:v>
                </c:pt>
                <c:pt idx="7">
                  <c:v>1.3100000000000001E-2</c:v>
                </c:pt>
                <c:pt idx="8">
                  <c:v>1.24E-2</c:v>
                </c:pt>
                <c:pt idx="9">
                  <c:v>1.1299999999999999E-2</c:v>
                </c:pt>
                <c:pt idx="10">
                  <c:v>1.0500000000000001E-2</c:v>
                </c:pt>
                <c:pt idx="11">
                  <c:v>9.6399999999999993E-3</c:v>
                </c:pt>
                <c:pt idx="12">
                  <c:v>8.1600000000000006E-3</c:v>
                </c:pt>
                <c:pt idx="13">
                  <c:v>6.2700000000000004E-3</c:v>
                </c:pt>
                <c:pt idx="14">
                  <c:v>6.4099999999999999E-3</c:v>
                </c:pt>
                <c:pt idx="15">
                  <c:v>7.8399999999999997E-3</c:v>
                </c:pt>
                <c:pt idx="16">
                  <c:v>7.8399999999999997E-3</c:v>
                </c:pt>
                <c:pt idx="17">
                  <c:v>6.0000000000000001E-3</c:v>
                </c:pt>
                <c:pt idx="18">
                  <c:v>5.4400000000000004E-3</c:v>
                </c:pt>
                <c:pt idx="19">
                  <c:v>4.5659999999999997E-3</c:v>
                </c:pt>
              </c:numCache>
            </c:numRef>
          </c:val>
        </c:ser>
        <c:ser>
          <c:idx val="2"/>
          <c:order val="1"/>
          <c:tx>
            <c:strRef>
              <c:f>Sheet3!$D$2</c:f>
              <c:strCache>
                <c:ptCount val="1"/>
                <c:pt idx="0">
                  <c:v>Dynamic clock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val>
            <c:numRef>
              <c:f>Sheet3!$D$4:$D$23</c:f>
              <c:numCache>
                <c:formatCode>0.00E+00</c:formatCode>
                <c:ptCount val="20"/>
                <c:pt idx="0">
                  <c:v>1.67E-2</c:v>
                </c:pt>
                <c:pt idx="1">
                  <c:v>1.6799999999999999E-2</c:v>
                </c:pt>
                <c:pt idx="2">
                  <c:v>1.52E-2</c:v>
                </c:pt>
                <c:pt idx="3">
                  <c:v>1.5900000000000001E-2</c:v>
                </c:pt>
                <c:pt idx="4">
                  <c:v>1.43E-2</c:v>
                </c:pt>
                <c:pt idx="5">
                  <c:v>1.4500000000000001E-2</c:v>
                </c:pt>
                <c:pt idx="6">
                  <c:v>1.3100000000000001E-2</c:v>
                </c:pt>
                <c:pt idx="7">
                  <c:v>1.7399999999999999E-2</c:v>
                </c:pt>
                <c:pt idx="8">
                  <c:v>1.6500000000000001E-2</c:v>
                </c:pt>
                <c:pt idx="9">
                  <c:v>1.4999999999999999E-2</c:v>
                </c:pt>
                <c:pt idx="10">
                  <c:v>1.4E-2</c:v>
                </c:pt>
                <c:pt idx="11">
                  <c:v>1.29E-2</c:v>
                </c:pt>
                <c:pt idx="12">
                  <c:v>1.09E-2</c:v>
                </c:pt>
                <c:pt idx="13">
                  <c:v>8.3599999999999994E-3</c:v>
                </c:pt>
                <c:pt idx="14">
                  <c:v>7.26E-3</c:v>
                </c:pt>
                <c:pt idx="15">
                  <c:v>1.5699999999999999E-2</c:v>
                </c:pt>
                <c:pt idx="16">
                  <c:v>1.5699999999999999E-2</c:v>
                </c:pt>
                <c:pt idx="17">
                  <c:v>1.2E-2</c:v>
                </c:pt>
                <c:pt idx="18">
                  <c:v>1.09E-2</c:v>
                </c:pt>
                <c:pt idx="19">
                  <c:v>9.1330000000000005E-3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3"/>
        <c:axId val="52498816"/>
        <c:axId val="52500736"/>
      </c:barChart>
      <c:lineChart>
        <c:grouping val="standard"/>
        <c:varyColors val="0"/>
        <c:ser>
          <c:idx val="0"/>
          <c:order val="2"/>
          <c:tx>
            <c:strRef>
              <c:f>Sheet3!$B$2</c:f>
              <c:strCache>
                <c:ptCount val="1"/>
                <c:pt idx="0">
                  <c:v>Peak limit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Sheet3!$B$4:$B$23</c:f>
              <c:numCache>
                <c:formatCode>0.00E+00</c:formatCode>
                <c:ptCount val="20"/>
                <c:pt idx="0">
                  <c:v>1.7399999999999999E-2</c:v>
                </c:pt>
                <c:pt idx="1">
                  <c:v>1.7399999999999999E-2</c:v>
                </c:pt>
                <c:pt idx="2">
                  <c:v>1.7399999999999999E-2</c:v>
                </c:pt>
                <c:pt idx="3">
                  <c:v>1.7399999999999999E-2</c:v>
                </c:pt>
                <c:pt idx="4">
                  <c:v>1.7399999999999999E-2</c:v>
                </c:pt>
                <c:pt idx="5">
                  <c:v>1.7399999999999999E-2</c:v>
                </c:pt>
                <c:pt idx="6">
                  <c:v>1.7399999999999999E-2</c:v>
                </c:pt>
                <c:pt idx="7">
                  <c:v>1.7399999999999999E-2</c:v>
                </c:pt>
                <c:pt idx="8">
                  <c:v>1.7399999999999999E-2</c:v>
                </c:pt>
                <c:pt idx="9">
                  <c:v>1.7399999999999999E-2</c:v>
                </c:pt>
                <c:pt idx="10">
                  <c:v>1.7399999999999999E-2</c:v>
                </c:pt>
                <c:pt idx="11">
                  <c:v>1.7399999999999999E-2</c:v>
                </c:pt>
                <c:pt idx="12">
                  <c:v>1.7399999999999999E-2</c:v>
                </c:pt>
                <c:pt idx="13">
                  <c:v>1.7399999999999999E-2</c:v>
                </c:pt>
                <c:pt idx="14">
                  <c:v>1.7399999999999999E-2</c:v>
                </c:pt>
                <c:pt idx="15">
                  <c:v>1.7399999999999999E-2</c:v>
                </c:pt>
                <c:pt idx="16">
                  <c:v>1.7399999999999999E-2</c:v>
                </c:pt>
                <c:pt idx="17">
                  <c:v>1.7399999999999999E-2</c:v>
                </c:pt>
                <c:pt idx="18">
                  <c:v>1.7399999999999999E-2</c:v>
                </c:pt>
                <c:pt idx="19">
                  <c:v>1.7399999999999999E-2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98816"/>
        <c:axId val="52500736"/>
      </c:lineChart>
      <c:catAx>
        <c:axId val="5249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>
                    <a:latin typeface="Trebuchet MS" pitchFamily="34" charset="0"/>
                  </a:rPr>
                  <a:t>Clock Cycle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2500736"/>
        <c:crosses val="autoZero"/>
        <c:auto val="1"/>
        <c:lblAlgn val="ctr"/>
        <c:lblOffset val="100"/>
        <c:tickLblSkip val="1"/>
        <c:noMultiLvlLbl val="0"/>
      </c:catAx>
      <c:valAx>
        <c:axId val="52500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>
                    <a:latin typeface="Trebuchet MS" pitchFamily="34" charset="0"/>
                  </a:rPr>
                  <a:t>Activity per unit time (1/s)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5249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25487675274085"/>
          <c:y val="7.9129611101665762E-2"/>
          <c:w val="0.20884462919964844"/>
          <c:h val="0.254675249481137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Sheet1!$A$2:$A$9</c:f>
              <c:strCache>
                <c:ptCount val="8"/>
                <c:pt idx="0">
                  <c:v>0.46-0.47</c:v>
                </c:pt>
                <c:pt idx="1">
                  <c:v>0.47-0.48</c:v>
                </c:pt>
                <c:pt idx="2">
                  <c:v>0.48-0.49</c:v>
                </c:pt>
                <c:pt idx="3">
                  <c:v>0.49-0.5</c:v>
                </c:pt>
                <c:pt idx="4">
                  <c:v>0.5-0.51</c:v>
                </c:pt>
                <c:pt idx="5">
                  <c:v>0.51-0.52</c:v>
                </c:pt>
                <c:pt idx="6">
                  <c:v>0.52-0.53</c:v>
                </c:pt>
                <c:pt idx="7">
                  <c:v>0.53-0.54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63</c:v>
                </c:pt>
                <c:pt idx="2">
                  <c:v>175</c:v>
                </c:pt>
                <c:pt idx="3">
                  <c:v>259</c:v>
                </c:pt>
                <c:pt idx="4">
                  <c:v>239</c:v>
                </c:pt>
                <c:pt idx="5">
                  <c:v>154</c:v>
                </c:pt>
                <c:pt idx="6">
                  <c:v>52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510208"/>
        <c:axId val="108516480"/>
        <c:axId val="0"/>
      </c:bar3DChart>
      <c:catAx>
        <c:axId val="108510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>
                    <a:latin typeface="Trebuchet MS" pitchFamily="34" charset="0"/>
                  </a:rPr>
                  <a:t>Activity Factor</a:t>
                </a:r>
                <a:endParaRPr lang="en-US" sz="1200" dirty="0">
                  <a:latin typeface="Trebuchet MS" pitchFamily="34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crossAx val="108516480"/>
        <c:crosses val="autoZero"/>
        <c:auto val="1"/>
        <c:lblAlgn val="ctr"/>
        <c:lblOffset val="100"/>
        <c:noMultiLvlLbl val="0"/>
      </c:catAx>
      <c:valAx>
        <c:axId val="1085164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 smtClean="0">
                    <a:latin typeface="Trebuchet MS" pitchFamily="34" charset="0"/>
                  </a:rPr>
                  <a:t>Number of vectors</a:t>
                </a:r>
                <a:endParaRPr lang="en-US" sz="1200" dirty="0">
                  <a:latin typeface="Trebuchet MS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510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vectors</c:v>
                </c:pt>
              </c:strCache>
            </c:strRef>
          </c:tx>
          <c:invertIfNegative val="0"/>
          <c:cat>
            <c:strRef>
              <c:f>Sheet2!$A$2:$A$11</c:f>
              <c:strCache>
                <c:ptCount val="10"/>
                <c:pt idx="0">
                  <c:v>0-0.01</c:v>
                </c:pt>
                <c:pt idx="1">
                  <c:v>0.01-0.02</c:v>
                </c:pt>
                <c:pt idx="2">
                  <c:v>0.02-0.03</c:v>
                </c:pt>
                <c:pt idx="3">
                  <c:v>0.03-0.04</c:v>
                </c:pt>
                <c:pt idx="4">
                  <c:v>0.04-0.05</c:v>
                </c:pt>
                <c:pt idx="5">
                  <c:v>0.05-0.06</c:v>
                </c:pt>
                <c:pt idx="6">
                  <c:v>0.06-0.07</c:v>
                </c:pt>
                <c:pt idx="7">
                  <c:v>0.07-0.08</c:v>
                </c:pt>
                <c:pt idx="8">
                  <c:v>0.08-0.09</c:v>
                </c:pt>
                <c:pt idx="9">
                  <c:v>0.09-0.1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9202</c:v>
                </c:pt>
                <c:pt idx="1">
                  <c:v>4774</c:v>
                </c:pt>
                <c:pt idx="2">
                  <c:v>170</c:v>
                </c:pt>
                <c:pt idx="3">
                  <c:v>43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06976"/>
        <c:axId val="112208896"/>
        <c:axId val="0"/>
      </c:bar3DChart>
      <c:catAx>
        <c:axId val="112206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>
                    <a:latin typeface="Trebuchet MS" pitchFamily="34" charset="0"/>
                  </a:rPr>
                  <a:t>Activity Factor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2208896"/>
        <c:crosses val="autoZero"/>
        <c:auto val="1"/>
        <c:lblAlgn val="ctr"/>
        <c:lblOffset val="100"/>
        <c:noMultiLvlLbl val="0"/>
      </c:catAx>
      <c:valAx>
        <c:axId val="1122088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>
                    <a:latin typeface="Trebuchet MS" pitchFamily="34" charset="0"/>
                  </a:rPr>
                  <a:t>Number of vectors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206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Sheet6!$A$2:$A$1002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xVal>
          <c:yVal>
            <c:numRef>
              <c:f>Sheet6!$B$2:$B$1002</c:f>
              <c:numCache>
                <c:formatCode>General</c:formatCode>
                <c:ptCount val="1001"/>
                <c:pt idx="0">
                  <c:v>2.0948277621896769E-112</c:v>
                </c:pt>
                <c:pt idx="1">
                  <c:v>5.21047663508704E-112</c:v>
                </c:pt>
                <c:pt idx="2">
                  <c:v>1.2939327747839329E-111</c:v>
                </c:pt>
                <c:pt idx="3">
                  <c:v>3.2081236811913492E-111</c:v>
                </c:pt>
                <c:pt idx="4">
                  <c:v>7.941373484616733E-111</c:v>
                </c:pt>
                <c:pt idx="5">
                  <c:v>1.96266089152042E-110</c:v>
                </c:pt>
                <c:pt idx="6">
                  <c:v>4.8428391513048974E-110</c:v>
                </c:pt>
                <c:pt idx="7">
                  <c:v>1.1930535837777787E-109</c:v>
                </c:pt>
                <c:pt idx="8">
                  <c:v>2.9344383064367065E-109</c:v>
                </c:pt>
                <c:pt idx="9">
                  <c:v>7.2060147358122805E-109</c:v>
                </c:pt>
                <c:pt idx="10">
                  <c:v>1.7667310317040289E-108</c:v>
                </c:pt>
                <c:pt idx="11">
                  <c:v>4.324648927541066E-108</c:v>
                </c:pt>
                <c:pt idx="12">
                  <c:v>1.0569061049246917E-107</c:v>
                </c:pt>
                <c:pt idx="13">
                  <c:v>2.578855952360967E-107</c:v>
                </c:pt>
                <c:pt idx="14">
                  <c:v>6.2823610378932118E-107</c:v>
                </c:pt>
                <c:pt idx="15">
                  <c:v>1.5280016617526648E-106</c:v>
                </c:pt>
                <c:pt idx="16">
                  <c:v>3.7104782559776246E-106</c:v>
                </c:pt>
                <c:pt idx="17">
                  <c:v>8.9958267763209244E-106</c:v>
                </c:pt>
                <c:pt idx="18">
                  <c:v>2.1774962014409443E-105</c:v>
                </c:pt>
                <c:pt idx="19">
                  <c:v>5.2623394239755187E-105</c:v>
                </c:pt>
                <c:pt idx="20">
                  <c:v>1.2697126211302131E-104</c:v>
                </c:pt>
                <c:pt idx="21">
                  <c:v>3.0587018449953134E-104</c:v>
                </c:pt>
                <c:pt idx="22">
                  <c:v>7.3565464647884386E-104</c:v>
                </c:pt>
                <c:pt idx="23">
                  <c:v>1.7665093827525621E-103</c:v>
                </c:pt>
                <c:pt idx="24">
                  <c:v>4.2350938960390937E-103</c:v>
                </c:pt>
                <c:pt idx="25">
                  <c:v>1.0137135866064804E-102</c:v>
                </c:pt>
                <c:pt idx="26">
                  <c:v>2.4225492778316087E-102</c:v>
                </c:pt>
                <c:pt idx="27">
                  <c:v>5.7800966633187301E-102</c:v>
                </c:pt>
                <c:pt idx="28">
                  <c:v>1.3769009883939354E-101</c:v>
                </c:pt>
                <c:pt idx="29">
                  <c:v>3.2747296409828469E-101</c:v>
                </c:pt>
                <c:pt idx="30">
                  <c:v>7.7759474822385996E-101</c:v>
                </c:pt>
                <c:pt idx="31">
                  <c:v>1.843471023397632E-100</c:v>
                </c:pt>
                <c:pt idx="32">
                  <c:v>4.3633941108893132E-100</c:v>
                </c:pt>
                <c:pt idx="33">
                  <c:v>1.0311401454000818E-99</c:v>
                </c:pt>
                <c:pt idx="34">
                  <c:v>2.4328541789106333E-99</c:v>
                </c:pt>
                <c:pt idx="35">
                  <c:v>5.730857252598664E-99</c:v>
                </c:pt>
                <c:pt idx="36">
                  <c:v>1.3478086270202603E-98</c:v>
                </c:pt>
                <c:pt idx="37">
                  <c:v>3.1647688961172408E-98</c:v>
                </c:pt>
                <c:pt idx="38">
                  <c:v>7.4192652868048925E-98</c:v>
                </c:pt>
                <c:pt idx="39">
                  <c:v>1.7365405445007267E-97</c:v>
                </c:pt>
                <c:pt idx="40">
                  <c:v>4.058019072353286E-97</c:v>
                </c:pt>
                <c:pt idx="41">
                  <c:v>9.4677846024207203E-97</c:v>
                </c:pt>
                <c:pt idx="42">
                  <c:v>2.2054020951206925E-96</c:v>
                </c:pt>
                <c:pt idx="43">
                  <c:v>5.1289955887061094E-96</c:v>
                </c:pt>
                <c:pt idx="44">
                  <c:v>1.1909183775769239E-95</c:v>
                </c:pt>
                <c:pt idx="45">
                  <c:v>2.7608117680511233E-95</c:v>
                </c:pt>
                <c:pt idx="46">
                  <c:v>6.3899392119269836E-95</c:v>
                </c:pt>
                <c:pt idx="47">
                  <c:v>1.4765963302205167E-94</c:v>
                </c:pt>
                <c:pt idx="48">
                  <c:v>3.4066849477141214E-94</c:v>
                </c:pt>
                <c:pt idx="49">
                  <c:v>7.8470656734209077E-94</c:v>
                </c:pt>
                <c:pt idx="50">
                  <c:v>1.8046281678194727E-93</c:v>
                </c:pt>
                <c:pt idx="51">
                  <c:v>4.1435568825600983E-93</c:v>
                </c:pt>
                <c:pt idx="52">
                  <c:v>9.4986964115637658E-93</c:v>
                </c:pt>
                <c:pt idx="53">
                  <c:v>2.1740014949788729E-92</c:v>
                </c:pt>
                <c:pt idx="54">
                  <c:v>4.9677621961283704E-92</c:v>
                </c:pt>
                <c:pt idx="55">
                  <c:v>1.1333574060576477E-91</c:v>
                </c:pt>
                <c:pt idx="56">
                  <c:v>2.5815355165986258E-91</c:v>
                </c:pt>
                <c:pt idx="57">
                  <c:v>5.8707616791390971E-91</c:v>
                </c:pt>
                <c:pt idx="58">
                  <c:v>1.3329563438677463E-90</c:v>
                </c:pt>
                <c:pt idx="59">
                  <c:v>3.0216386705555131E-90</c:v>
                </c:pt>
                <c:pt idx="60">
                  <c:v>6.8387111832118211E-90</c:v>
                </c:pt>
                <c:pt idx="61">
                  <c:v>1.5452940214342286E-89</c:v>
                </c:pt>
                <c:pt idx="62">
                  <c:v>3.4862065526008947E-89</c:v>
                </c:pt>
                <c:pt idx="63">
                  <c:v>7.8523605796980864E-89</c:v>
                </c:pt>
                <c:pt idx="64">
                  <c:v>1.7658446027290165E-88</c:v>
                </c:pt>
                <c:pt idx="65">
                  <c:v>3.9646956951466957E-88</c:v>
                </c:pt>
                <c:pt idx="66">
                  <c:v>8.8873516622510901E-88</c:v>
                </c:pt>
                <c:pt idx="67">
                  <c:v>1.9890238910558242E-87</c:v>
                </c:pt>
                <c:pt idx="68">
                  <c:v>4.4443961541006567E-87</c:v>
                </c:pt>
                <c:pt idx="69">
                  <c:v>9.9149528981067645E-87</c:v>
                </c:pt>
                <c:pt idx="70">
                  <c:v>2.208379344864219E-86</c:v>
                </c:pt>
                <c:pt idx="71">
                  <c:v>4.910908319067563E-86</c:v>
                </c:pt>
                <c:pt idx="72">
                  <c:v>1.0903228285839286E-85</c:v>
                </c:pt>
                <c:pt idx="73">
                  <c:v>2.4168712345692086E-85</c:v>
                </c:pt>
                <c:pt idx="74">
                  <c:v>5.3488084977500488E-85</c:v>
                </c:pt>
                <c:pt idx="75">
                  <c:v>1.1818591298638172E-84</c:v>
                </c:pt>
                <c:pt idx="76">
                  <c:v>2.6072309838047351E-84</c:v>
                </c:pt>
                <c:pt idx="77">
                  <c:v>5.7424659862859292E-84</c:v>
                </c:pt>
                <c:pt idx="78">
                  <c:v>1.2627648463011311E-83</c:v>
                </c:pt>
                <c:pt idx="79">
                  <c:v>2.7723730201145301E-83</c:v>
                </c:pt>
                <c:pt idx="80">
                  <c:v>6.0769543391853417E-83</c:v>
                </c:pt>
                <c:pt idx="81">
                  <c:v>1.3299196759949393E-82</c:v>
                </c:pt>
                <c:pt idx="82">
                  <c:v>2.9058284966405394E-82</c:v>
                </c:pt>
                <c:pt idx="83">
                  <c:v>6.3389842737154959E-82</c:v>
                </c:pt>
                <c:pt idx="84">
                  <c:v>1.3806210765935591E-81</c:v>
                </c:pt>
                <c:pt idx="85">
                  <c:v>3.0021642745823626E-81</c:v>
                </c:pt>
                <c:pt idx="86">
                  <c:v>6.5177775640860877E-81</c:v>
                </c:pt>
                <c:pt idx="87">
                  <c:v>1.4127644114023792E-80</c:v>
                </c:pt>
                <c:pt idx="88">
                  <c:v>3.0573494886478878E-80</c:v>
                </c:pt>
                <c:pt idx="89">
                  <c:v>6.6058020440319584E-80</c:v>
                </c:pt>
                <c:pt idx="90">
                  <c:v>1.4249878216007711E-79</c:v>
                </c:pt>
                <c:pt idx="91">
                  <c:v>3.0690352685411355E-79</c:v>
                </c:pt>
                <c:pt idx="92">
                  <c:v>6.5992979188286239E-79</c:v>
                </c:pt>
                <c:pt idx="93">
                  <c:v>1.4167679338696119E-78</c:v>
                </c:pt>
                <c:pt idx="94">
                  <c:v>3.036720573569652E-78</c:v>
                </c:pt>
                <c:pt idx="95">
                  <c:v>6.4985441470953549E-78</c:v>
                </c:pt>
                <c:pt idx="96">
                  <c:v>1.388457031708106E-77</c:v>
                </c:pt>
                <c:pt idx="97">
                  <c:v>2.9617878265223807E-77</c:v>
                </c:pt>
                <c:pt idx="98">
                  <c:v>6.3078385951697358E-77</c:v>
                </c:pt>
                <c:pt idx="99">
                  <c:v>1.3412580119728914E-76</c:v>
                </c:pt>
                <c:pt idx="100">
                  <c:v>2.8474048156959227E-76</c:v>
                </c:pt>
                <c:pt idx="101">
                  <c:v>6.0351939312466561E-76</c:v>
                </c:pt>
                <c:pt idx="102">
                  <c:v>1.2771396072433539E-75</c:v>
                </c:pt>
                <c:pt idx="103">
                  <c:v>2.6983025644173593E-75</c:v>
                </c:pt>
                <c:pt idx="104">
                  <c:v>5.6917792413998775E-75</c:v>
                </c:pt>
                <c:pt idx="105">
                  <c:v>1.1987001992692945E-74</c:v>
                </c:pt>
                <c:pt idx="106">
                  <c:v>2.5204508707119707E-74</c:v>
                </c:pt>
                <c:pt idx="107">
                  <c:v>5.2911615819182414E-74</c:v>
                </c:pt>
                <c:pt idx="108">
                  <c:v>1.108993347247041E-73</c:v>
                </c:pt>
                <c:pt idx="109">
                  <c:v>2.3206625097844779E-73</c:v>
                </c:pt>
                <c:pt idx="110">
                  <c:v>4.8484191796322164E-73</c:v>
                </c:pt>
                <c:pt idx="111">
                  <c:v>1.0113313351656166E-72</c:v>
                </c:pt>
                <c:pt idx="112">
                  <c:v>2.1061625953076214E-72</c:v>
                </c:pt>
                <c:pt idx="113">
                  <c:v>4.3792068191920889E-72</c:v>
                </c:pt>
                <c:pt idx="114">
                  <c:v>9.090842757432836E-72</c:v>
                </c:pt>
                <c:pt idx="115">
                  <c:v>1.8841608012362605E-71</c:v>
                </c:pt>
                <c:pt idx="116">
                  <c:v>3.8988534529366771E-71</c:v>
                </c:pt>
                <c:pt idx="117">
                  <c:v>8.0549154781820201E-71</c:v>
                </c:pt>
                <c:pt idx="118">
                  <c:v>1.6614611573755278E-70</c:v>
                </c:pt>
                <c:pt idx="119">
                  <c:v>3.4215628846075961E-70</c:v>
                </c:pt>
                <c:pt idx="120">
                  <c:v>7.0349981703812146E-70</c:v>
                </c:pt>
                <c:pt idx="121">
                  <c:v>1.4441376154653495E-69</c:v>
                </c:pt>
                <c:pt idx="122">
                  <c:v>2.9597722934802177E-69</c:v>
                </c:pt>
                <c:pt idx="123">
                  <c:v>6.0563804581272169E-69</c:v>
                </c:pt>
                <c:pt idx="124">
                  <c:v>1.2372946279850698E-68</c:v>
                </c:pt>
                <c:pt idx="125">
                  <c:v>2.5237029422418546E-68</c:v>
                </c:pt>
                <c:pt idx="126">
                  <c:v>5.1393532489853956E-68</c:v>
                </c:pt>
                <c:pt idx="127">
                  <c:v>1.0449219059860781E-67</c:v>
                </c:pt>
                <c:pt idx="128">
                  <c:v>2.1211155465903385E-67</c:v>
                </c:pt>
                <c:pt idx="129">
                  <c:v>4.2988268139585705E-67</c:v>
                </c:pt>
                <c:pt idx="130">
                  <c:v>8.6984265371983276E-67</c:v>
                </c:pt>
                <c:pt idx="131">
                  <c:v>1.757262250610136E-66</c:v>
                </c:pt>
                <c:pt idx="132">
                  <c:v>3.5443580534275939E-66</c:v>
                </c:pt>
                <c:pt idx="133">
                  <c:v>7.1374606263345247E-66</c:v>
                </c:pt>
                <c:pt idx="134">
                  <c:v>1.4350102119423323E-65</c:v>
                </c:pt>
                <c:pt idx="135">
                  <c:v>2.8805232610879738E-65</c:v>
                </c:pt>
                <c:pt idx="136">
                  <c:v>5.7728850575020936E-65</c:v>
                </c:pt>
                <c:pt idx="137">
                  <c:v>1.155099944804485E-64</c:v>
                </c:pt>
                <c:pt idx="138">
                  <c:v>2.3075511927633494E-64</c:v>
                </c:pt>
                <c:pt idx="139">
                  <c:v>4.6024412651256486E-64</c:v>
                </c:pt>
                <c:pt idx="140">
                  <c:v>9.1649540947988184E-64</c:v>
                </c:pt>
                <c:pt idx="141">
                  <c:v>1.8221220429162211E-63</c:v>
                </c:pt>
                <c:pt idx="142">
                  <c:v>3.6168438450541427E-63</c:v>
                </c:pt>
                <c:pt idx="143">
                  <c:v>7.1678215467019069E-63</c:v>
                </c:pt>
                <c:pt idx="144">
                  <c:v>1.4182400287670347E-62</c:v>
                </c:pt>
                <c:pt idx="145">
                  <c:v>2.8016728537277508E-62</c:v>
                </c:pt>
                <c:pt idx="146">
                  <c:v>5.5257373004202061E-62</c:v>
                </c:pt>
                <c:pt idx="147">
                  <c:v>1.0880984087325866E-61</c:v>
                </c:pt>
                <c:pt idx="148">
                  <c:v>2.1391992858937861E-61</c:v>
                </c:pt>
                <c:pt idx="149">
                  <c:v>4.1989378210137887E-61</c:v>
                </c:pt>
                <c:pt idx="150">
                  <c:v>8.2287292121158516E-61</c:v>
                </c:pt>
                <c:pt idx="151">
                  <c:v>1.6100198378270507E-60</c:v>
                </c:pt>
                <c:pt idx="152">
                  <c:v>3.1451025613794567E-60</c:v>
                </c:pt>
                <c:pt idx="153">
                  <c:v>6.1339965334325988E-60</c:v>
                </c:pt>
                <c:pt idx="154">
                  <c:v>1.1944208308942077E-59</c:v>
                </c:pt>
                <c:pt idx="155">
                  <c:v>2.3220755226118856E-59</c:v>
                </c:pt>
                <c:pt idx="156">
                  <c:v>4.5071336969530205E-59</c:v>
                </c:pt>
                <c:pt idx="157">
                  <c:v>8.7343314833790908E-59</c:v>
                </c:pt>
                <c:pt idx="158">
                  <c:v>1.6899117600169092E-58</c:v>
                </c:pt>
                <c:pt idx="159">
                  <c:v>3.2644010966789908E-58</c:v>
                </c:pt>
                <c:pt idx="160">
                  <c:v>6.2957595191074738E-58</c:v>
                </c:pt>
                <c:pt idx="161">
                  <c:v>1.2122658618697239E-57</c:v>
                </c:pt>
                <c:pt idx="162">
                  <c:v>2.3305195407170482E-57</c:v>
                </c:pt>
                <c:pt idx="163">
                  <c:v>4.4731426780901931E-57</c:v>
                </c:pt>
                <c:pt idx="164">
                  <c:v>8.5719155144302027E-57</c:v>
                </c:pt>
                <c:pt idx="165">
                  <c:v>1.6400162143334741E-56</c:v>
                </c:pt>
                <c:pt idx="166">
                  <c:v>3.1327340716130121E-56</c:v>
                </c:pt>
                <c:pt idx="167">
                  <c:v>5.9745341519425286E-56</c:v>
                </c:pt>
                <c:pt idx="168">
                  <c:v>1.1376002906739981E-55</c:v>
                </c:pt>
                <c:pt idx="169">
                  <c:v>2.1626212672267364E-55</c:v>
                </c:pt>
                <c:pt idx="170">
                  <c:v>4.1046522911681968E-55</c:v>
                </c:pt>
                <c:pt idx="171">
                  <c:v>7.7781695610686705E-55</c:v>
                </c:pt>
                <c:pt idx="172">
                  <c:v>1.4715789538267367E-54</c:v>
                </c:pt>
                <c:pt idx="173">
                  <c:v>2.7796803597584682E-54</c:v>
                </c:pt>
                <c:pt idx="174">
                  <c:v>5.2421721379797716E-54</c:v>
                </c:pt>
                <c:pt idx="175">
                  <c:v>9.8703562062637782E-54</c:v>
                </c:pt>
                <c:pt idx="176">
                  <c:v>1.8554937805141637E-53</c:v>
                </c:pt>
                <c:pt idx="177">
                  <c:v>3.4825014728261233E-53</c:v>
                </c:pt>
                <c:pt idx="178">
                  <c:v>6.5257171133159133E-53</c:v>
                </c:pt>
                <c:pt idx="179">
                  <c:v>1.2208724872150739E-52</c:v>
                </c:pt>
                <c:pt idx="180">
                  <c:v>2.2804339563768391E-52</c:v>
                </c:pt>
                <c:pt idx="181">
                  <c:v>4.2527496771831855E-52</c:v>
                </c:pt>
                <c:pt idx="182">
                  <c:v>7.9182146433869369E-52</c:v>
                </c:pt>
                <c:pt idx="183">
                  <c:v>1.471939124195017E-51</c:v>
                </c:pt>
                <c:pt idx="184">
                  <c:v>2.7318544481005375E-51</c:v>
                </c:pt>
                <c:pt idx="185">
                  <c:v>5.0620961864197257E-51</c:v>
                </c:pt>
                <c:pt idx="186">
                  <c:v>9.3650124340094727E-51</c:v>
                </c:pt>
                <c:pt idx="187">
                  <c:v>1.7297823141333071E-50</c:v>
                </c:pt>
                <c:pt idx="188">
                  <c:v>3.1899191466943239E-50</c:v>
                </c:pt>
                <c:pt idx="189">
                  <c:v>5.8731761578225477E-50</c:v>
                </c:pt>
                <c:pt idx="190">
                  <c:v>1.0796214577554688E-49</c:v>
                </c:pt>
                <c:pt idx="191">
                  <c:v>1.9814134974633353E-49</c:v>
                </c:pt>
                <c:pt idx="192">
                  <c:v>3.6306455779070768E-49</c:v>
                </c:pt>
                <c:pt idx="193">
                  <c:v>6.6419824296954151E-49</c:v>
                </c:pt>
                <c:pt idx="194">
                  <c:v>1.2131561894594783E-48</c:v>
                </c:pt>
                <c:pt idx="195">
                  <c:v>2.2122838199380496E-48</c:v>
                </c:pt>
                <c:pt idx="196">
                  <c:v>4.0278203945470099E-48</c:v>
                </c:pt>
                <c:pt idx="197">
                  <c:v>7.3215743839655438E-48</c:v>
                </c:pt>
                <c:pt idx="198">
                  <c:v>1.3287521804214518E-47</c:v>
                </c:pt>
                <c:pt idx="199">
                  <c:v>2.4076238135402594E-47</c:v>
                </c:pt>
                <c:pt idx="200">
                  <c:v>4.3555038213115664E-47</c:v>
                </c:pt>
                <c:pt idx="201">
                  <c:v>7.8667128304953469E-47</c:v>
                </c:pt>
                <c:pt idx="202">
                  <c:v>1.4185783365115505E-46</c:v>
                </c:pt>
                <c:pt idx="203">
                  <c:v>2.5539858024176903E-46</c:v>
                </c:pt>
                <c:pt idx="204">
                  <c:v>4.5908041216731915E-46</c:v>
                </c:pt>
                <c:pt idx="205">
                  <c:v>8.2388040896367781E-46</c:v>
                </c:pt>
                <c:pt idx="206">
                  <c:v>1.4761983574149474E-45</c:v>
                </c:pt>
                <c:pt idx="207">
                  <c:v>2.6407688495303423E-45</c:v>
                </c:pt>
                <c:pt idx="208">
                  <c:v>4.716514651988908E-45</c:v>
                </c:pt>
                <c:pt idx="209">
                  <c:v>8.410409002177087E-45</c:v>
                </c:pt>
                <c:pt idx="210">
                  <c:v>1.4973322319542375E-44</c:v>
                </c:pt>
                <c:pt idx="211">
                  <c:v>2.661487062524469E-44</c:v>
                </c:pt>
                <c:pt idx="212">
                  <c:v>4.7231928049823142E-44</c:v>
                </c:pt>
                <c:pt idx="213">
                  <c:v>8.3685866619220741E-44</c:v>
                </c:pt>
                <c:pt idx="214">
                  <c:v>1.4803816403759015E-43</c:v>
                </c:pt>
                <c:pt idx="215">
                  <c:v>2.6145707101277973E-43</c:v>
                </c:pt>
                <c:pt idx="216">
                  <c:v>4.6103322207628276E-43</c:v>
                </c:pt>
                <c:pt idx="217">
                  <c:v>8.1165072471011166E-43</c:v>
                </c:pt>
                <c:pt idx="218">
                  <c:v>1.4266297246584189E-42</c:v>
                </c:pt>
                <c:pt idx="219">
                  <c:v>2.5035627732241846E-42</c:v>
                </c:pt>
                <c:pt idx="220">
                  <c:v>4.3864262375565084E-42</c:v>
                </c:pt>
                <c:pt idx="221">
                  <c:v>7.6730548887239524E-42</c:v>
                </c:pt>
                <c:pt idx="222">
                  <c:v>1.3400805628229931E-41</c:v>
                </c:pt>
                <c:pt idx="223">
                  <c:v>2.3366767640955046E-41</c:v>
                </c:pt>
                <c:pt idx="224">
                  <c:v>4.0679115442501906E-41</c:v>
                </c:pt>
                <c:pt idx="225">
                  <c:v>7.0704896410151092E-41</c:v>
                </c:pt>
                <c:pt idx="226">
                  <c:v>1.2269662272192097E-40</c:v>
                </c:pt>
                <c:pt idx="227">
                  <c:v>2.1257924290913246E-40</c:v>
                </c:pt>
                <c:pt idx="228">
                  <c:v>3.6771744349581211E-40</c:v>
                </c:pt>
                <c:pt idx="229">
                  <c:v>6.3505704319380543E-40</c:v>
                </c:pt>
                <c:pt idx="230">
                  <c:v>1.0950056769422789E-39</c:v>
                </c:pt>
                <c:pt idx="231">
                  <c:v>1.8850598059237567E-39</c:v>
                </c:pt>
                <c:pt idx="232">
                  <c:v>3.2399553462161063E-39</c:v>
                </c:pt>
                <c:pt idx="233">
                  <c:v>5.5597856072792333E-39</c:v>
                </c:pt>
                <c:pt idx="234">
                  <c:v>9.5253774514572759E-39</c:v>
                </c:pt>
                <c:pt idx="235">
                  <c:v>1.6293390710113698E-38</c:v>
                </c:pt>
                <c:pt idx="236">
                  <c:v>2.7825685909050009E-38</c:v>
                </c:pt>
                <c:pt idx="237">
                  <c:v>4.744444974801138E-38</c:v>
                </c:pt>
                <c:pt idx="238">
                  <c:v>8.0766279675953757E-38</c:v>
                </c:pt>
                <c:pt idx="239">
                  <c:v>1.3727133954397225E-37</c:v>
                </c:pt>
                <c:pt idx="240">
                  <c:v>2.329350239894958E-37</c:v>
                </c:pt>
                <c:pt idx="241">
                  <c:v>3.946343135752225E-37</c:v>
                </c:pt>
                <c:pt idx="242">
                  <c:v>6.6751345520197772E-37</c:v>
                </c:pt>
                <c:pt idx="243">
                  <c:v>1.1272761867455033E-36</c:v>
                </c:pt>
                <c:pt idx="244">
                  <c:v>1.9006658434361959E-36</c:v>
                </c:pt>
                <c:pt idx="245">
                  <c:v>3.1995311028031794E-36</c:v>
                </c:pt>
                <c:pt idx="246">
                  <c:v>5.3773961428465771E-36</c:v>
                </c:pt>
                <c:pt idx="247">
                  <c:v>9.0232471946308935E-36</c:v>
                </c:pt>
                <c:pt idx="248">
                  <c:v>1.5116763123431593E-35</c:v>
                </c:pt>
                <c:pt idx="249">
                  <c:v>2.5284821340945264E-35</c:v>
                </c:pt>
                <c:pt idx="250">
                  <c:v>4.2224654009816953E-35</c:v>
                </c:pt>
                <c:pt idx="251">
                  <c:v>7.0400774793647717E-35</c:v>
                </c:pt>
                <c:pt idx="252">
                  <c:v>1.1719090464285089E-34</c:v>
                </c:pt>
                <c:pt idx="253">
                  <c:v>1.9476705772010676E-34</c:v>
                </c:pt>
                <c:pt idx="254">
                  <c:v>3.2317832759660666E-34</c:v>
                </c:pt>
                <c:pt idx="255">
                  <c:v>5.3539471970177595E-34</c:v>
                </c:pt>
                <c:pt idx="256">
                  <c:v>8.855458802471357E-34</c:v>
                </c:pt>
                <c:pt idx="257">
                  <c:v>1.4623562280911922E-33</c:v>
                </c:pt>
                <c:pt idx="258">
                  <c:v>2.4110178185947572E-33</c:v>
                </c:pt>
                <c:pt idx="259">
                  <c:v>3.9687412927864322E-33</c:v>
                </c:pt>
                <c:pt idx="260">
                  <c:v>6.5224429393595079E-33</c:v>
                </c:pt>
                <c:pt idx="261">
                  <c:v>1.0702196381615802E-32</c:v>
                </c:pt>
                <c:pt idx="262">
                  <c:v>1.7532371807807407E-32</c:v>
                </c:pt>
                <c:pt idx="263">
                  <c:v>2.8675668900851177E-32</c:v>
                </c:pt>
                <c:pt idx="264">
                  <c:v>4.6826486313835853E-32</c:v>
                </c:pt>
                <c:pt idx="265">
                  <c:v>7.6343965385480254E-32</c:v>
                </c:pt>
                <c:pt idx="266">
                  <c:v>1.2426905205900659E-31</c:v>
                </c:pt>
                <c:pt idx="267">
                  <c:v>2.0195582587774652E-31</c:v>
                </c:pt>
                <c:pt idx="268">
                  <c:v>3.2768375762700203E-31</c:v>
                </c:pt>
                <c:pt idx="269">
                  <c:v>5.3083380627136679E-31</c:v>
                </c:pt>
                <c:pt idx="270">
                  <c:v>8.5855349426533399E-31</c:v>
                </c:pt>
                <c:pt idx="271">
                  <c:v>1.3863767798127102E-30</c:v>
                </c:pt>
                <c:pt idx="272">
                  <c:v>2.2351173018349206E-30</c:v>
                </c:pt>
                <c:pt idx="273">
                  <c:v>3.5976962524003548E-30</c:v>
                </c:pt>
                <c:pt idx="274">
                  <c:v>5.7816766052281654E-30</c:v>
                </c:pt>
                <c:pt idx="275">
                  <c:v>9.2765871090256544E-30</c:v>
                </c:pt>
                <c:pt idx="276">
                  <c:v>1.4860307180790483E-29</c:v>
                </c:pt>
                <c:pt idx="277">
                  <c:v>2.376689653847002E-29</c:v>
                </c:pt>
                <c:pt idx="278">
                  <c:v>3.7950918662560964E-29</c:v>
                </c:pt>
                <c:pt idx="279">
                  <c:v>6.0503045991159862E-29</c:v>
                </c:pt>
                <c:pt idx="280">
                  <c:v>9.6302445273584348E-29</c:v>
                </c:pt>
                <c:pt idx="281">
                  <c:v>1.5303914077444469E-28</c:v>
                </c:pt>
                <c:pt idx="282">
                  <c:v>2.428135125712228E-28</c:v>
                </c:pt>
                <c:pt idx="283">
                  <c:v>3.8463456846919672E-28</c:v>
                </c:pt>
                <c:pt idx="284">
                  <c:v>6.0831552973474397E-28</c:v>
                </c:pt>
                <c:pt idx="285">
                  <c:v>9.6053816000353731E-28</c:v>
                </c:pt>
                <c:pt idx="286">
                  <c:v>1.5142775064037774E-27</c:v>
                </c:pt>
                <c:pt idx="287">
                  <c:v>2.3834247685979927E-27</c:v>
                </c:pt>
                <c:pt idx="288">
                  <c:v>3.7454374969015677E-27</c:v>
                </c:pt>
                <c:pt idx="289">
                  <c:v>5.8763653424728908E-27</c:v>
                </c:pt>
                <c:pt idx="290">
                  <c:v>9.204922835393733E-27</c:v>
                </c:pt>
                <c:pt idx="291">
                  <c:v>1.4395827846921567E-26</c:v>
                </c:pt>
                <c:pt idx="292">
                  <c:v>2.2478030989373422E-26</c:v>
                </c:pt>
                <c:pt idx="293">
                  <c:v>3.5041687766087968E-26</c:v>
                </c:pt>
                <c:pt idx="294">
                  <c:v>5.4540221123670779E-26</c:v>
                </c:pt>
                <c:pt idx="295">
                  <c:v>8.4752770140383782E-26</c:v>
                </c:pt>
                <c:pt idx="296">
                  <c:v>1.3149100309498793E-25</c:v>
                </c:pt>
                <c:pt idx="297">
                  <c:v>2.03677616334589E-25</c:v>
                </c:pt>
                <c:pt idx="298">
                  <c:v>3.1498922495503354E-25</c:v>
                </c:pt>
                <c:pt idx="299">
                  <c:v>4.8635481607221655E-25</c:v>
                </c:pt>
                <c:pt idx="300">
                  <c:v>7.4974896093681982E-25</c:v>
                </c:pt>
                <c:pt idx="301">
                  <c:v>1.1539411298230307E-24</c:v>
                </c:pt>
                <c:pt idx="302">
                  <c:v>1.7731952635723056E-24</c:v>
                </c:pt>
                <c:pt idx="303">
                  <c:v>2.7204114922102433E-24</c:v>
                </c:pt>
                <c:pt idx="304">
                  <c:v>4.1669449973221477E-24</c:v>
                </c:pt>
                <c:pt idx="305">
                  <c:v>6.3724445308045899E-24</c:v>
                </c:pt>
                <c:pt idx="306">
                  <c:v>9.7297008710103927E-24</c:v>
                </c:pt>
                <c:pt idx="307">
                  <c:v>1.4831942807072458E-23</c:v>
                </c:pt>
                <c:pt idx="308">
                  <c:v>2.2573646747498965E-23</c:v>
                </c:pt>
                <c:pt idx="309">
                  <c:v>3.4301296516297153E-23</c:v>
                </c:pt>
                <c:pt idx="310">
                  <c:v>5.2038464796963173E-23</c:v>
                </c:pt>
                <c:pt idx="311">
                  <c:v>7.8821291160964989E-23</c:v>
                </c:pt>
                <c:pt idx="312">
                  <c:v>1.1919766348062007E-22</c:v>
                </c:pt>
                <c:pt idx="313">
                  <c:v>1.7996873705296396E-22</c:v>
                </c:pt>
                <c:pt idx="314">
                  <c:v>2.7128858749051002E-22</c:v>
                </c:pt>
                <c:pt idx="315">
                  <c:v>4.0829222377229039E-22</c:v>
                </c:pt>
                <c:pt idx="316">
                  <c:v>6.1350177216818218E-22</c:v>
                </c:pt>
                <c:pt idx="317">
                  <c:v>9.2037680124705178E-22</c:v>
                </c:pt>
                <c:pt idx="318">
                  <c:v>1.3785440055965551E-21</c:v>
                </c:pt>
                <c:pt idx="319">
                  <c:v>2.0614876323142443E-21</c:v>
                </c:pt>
                <c:pt idx="320">
                  <c:v>3.0778394506829616E-21</c:v>
                </c:pt>
                <c:pt idx="321">
                  <c:v>4.5879250992963692E-21</c:v>
                </c:pt>
                <c:pt idx="322">
                  <c:v>6.8279731581752696E-21</c:v>
                </c:pt>
                <c:pt idx="323">
                  <c:v>1.0145475816796956E-20</c:v>
                </c:pt>
                <c:pt idx="324">
                  <c:v>1.5050750751695962E-20</c:v>
                </c:pt>
                <c:pt idx="325">
                  <c:v>2.2292000090885612E-20</c:v>
                </c:pt>
                <c:pt idx="326">
                  <c:v>3.2964389534039616E-20</c:v>
                </c:pt>
                <c:pt idx="327">
                  <c:v>4.8668299010255028E-20</c:v>
                </c:pt>
                <c:pt idx="328">
                  <c:v>7.1738522291757371E-20</c:v>
                </c:pt>
                <c:pt idx="329">
                  <c:v>1.0557566227028662E-19</c:v>
                </c:pt>
                <c:pt idx="330">
                  <c:v>1.5512447726989717E-19</c:v>
                </c:pt>
                <c:pt idx="331">
                  <c:v>2.2756317082080589E-19</c:v>
                </c:pt>
                <c:pt idx="332">
                  <c:v>3.3329496336532419E-19</c:v>
                </c:pt>
                <c:pt idx="333">
                  <c:v>4.8737208866515225E-19</c:v>
                </c:pt>
                <c:pt idx="334">
                  <c:v>7.115373236039545E-19</c:v>
                </c:pt>
                <c:pt idx="335">
                  <c:v>1.0371458804402735E-18</c:v>
                </c:pt>
                <c:pt idx="336">
                  <c:v>1.5093401896003721E-18</c:v>
                </c:pt>
                <c:pt idx="337">
                  <c:v>2.1930046609335811E-18</c:v>
                </c:pt>
                <c:pt idx="338">
                  <c:v>3.1812448892798961E-18</c:v>
                </c:pt>
                <c:pt idx="339">
                  <c:v>4.6074409517658232E-18</c:v>
                </c:pt>
                <c:pt idx="340">
                  <c:v>6.6623521295204732E-18</c:v>
                </c:pt>
                <c:pt idx="341">
                  <c:v>9.6183486775436863E-18</c:v>
                </c:pt>
                <c:pt idx="342">
                  <c:v>1.386368171933319E-17</c:v>
                </c:pt>
                <c:pt idx="343">
                  <c:v>1.9950866875586629E-17</c:v>
                </c:pt>
                <c:pt idx="344">
                  <c:v>2.8664877556047517E-17</c:v>
                </c:pt>
                <c:pt idx="345">
                  <c:v>4.1119094286680335E-17</c:v>
                </c:pt>
                <c:pt idx="346">
                  <c:v>5.889007643018455E-17</c:v>
                </c:pt>
                <c:pt idx="347">
                  <c:v>8.4206540367243371E-17</c:v>
                </c:pt>
                <c:pt idx="348">
                  <c:v>1.2021389264146186E-16</c:v>
                </c:pt>
                <c:pt idx="349">
                  <c:v>1.7134389087852535E-16</c:v>
                </c:pt>
                <c:pt idx="350">
                  <c:v>2.4383032518252792E-16</c:v>
                </c:pt>
                <c:pt idx="351">
                  <c:v>3.4642716509976567E-16</c:v>
                </c:pt>
                <c:pt idx="352">
                  <c:v>4.9140694584810011E-16</c:v>
                </c:pt>
                <c:pt idx="353">
                  <c:v>6.9594636445632304E-16</c:v>
                </c:pt>
                <c:pt idx="354">
                  <c:v>9.840459516588617E-16</c:v>
                </c:pt>
                <c:pt idx="355">
                  <c:v>1.3891850994266311E-15</c:v>
                </c:pt>
                <c:pt idx="356">
                  <c:v>1.9579878050495835E-15</c:v>
                </c:pt>
                <c:pt idx="357">
                  <c:v>2.7552751644483809E-15</c:v>
                </c:pt>
                <c:pt idx="358">
                  <c:v>3.8710172036314755E-15</c:v>
                </c:pt>
                <c:pt idx="359">
                  <c:v>5.4298815288693938E-15</c:v>
                </c:pt>
                <c:pt idx="360">
                  <c:v>7.6043261516327726E-15</c:v>
                </c:pt>
                <c:pt idx="361">
                  <c:v>1.0632520921318674E-14</c:v>
                </c:pt>
                <c:pt idx="362">
                  <c:v>1.4842835869647176E-14</c:v>
                </c:pt>
                <c:pt idx="363">
                  <c:v>2.0687244773324374E-14</c:v>
                </c:pt>
                <c:pt idx="364">
                  <c:v>2.8786810567012244E-14</c:v>
                </c:pt>
                <c:pt idx="365">
                  <c:v>3.9993514993992976E-14</c:v>
                </c:pt>
                <c:pt idx="366">
                  <c:v>5.5474159393771822E-14</c:v>
                </c:pt>
                <c:pt idx="367">
                  <c:v>7.6824017245790363E-14</c:v>
                </c:pt>
                <c:pt idx="368">
                  <c:v>1.0622052056699305E-13</c:v>
                </c:pt>
                <c:pt idx="369">
                  <c:v>1.4663071978366632E-13</c:v>
                </c:pt>
                <c:pt idx="370">
                  <c:v>2.0209084334149726E-13</c:v>
                </c:pt>
                <c:pt idx="371">
                  <c:v>2.7808235638844457E-13</c:v>
                </c:pt>
                <c:pt idx="372">
                  <c:v>3.8203694394189384E-13</c:v>
                </c:pt>
                <c:pt idx="373">
                  <c:v>5.2401343107761147E-13</c:v>
                </c:pt>
                <c:pt idx="374">
                  <c:v>7.1760359165114415E-13</c:v>
                </c:pt>
                <c:pt idx="375">
                  <c:v>9.81142114278674E-13</c:v>
                </c:pt>
                <c:pt idx="376">
                  <c:v>1.3393200192385677E-12</c:v>
                </c:pt>
                <c:pt idx="377">
                  <c:v>1.8253322711353459E-12</c:v>
                </c:pt>
                <c:pt idx="378">
                  <c:v>2.4837314264727591E-12</c:v>
                </c:pt>
                <c:pt idx="379">
                  <c:v>3.374212746564559E-12</c:v>
                </c:pt>
                <c:pt idx="380">
                  <c:v>4.5766259607210186E-12</c:v>
                </c:pt>
                <c:pt idx="381">
                  <c:v>6.1975994825150504E-12</c:v>
                </c:pt>
                <c:pt idx="382">
                  <c:v>8.3792803761423381E-12</c:v>
                </c:pt>
                <c:pt idx="383">
                  <c:v>1.131084541688447E-11</c:v>
                </c:pt>
                <c:pt idx="384">
                  <c:v>1.5243634968898699E-11</c:v>
                </c:pt>
                <c:pt idx="385">
                  <c:v>2.0511014547188834E-11</c:v>
                </c:pt>
                <c:pt idx="386">
                  <c:v>2.7554394609597694E-11</c:v>
                </c:pt>
                <c:pt idx="387">
                  <c:v>3.6957257302550344E-11</c:v>
                </c:pt>
                <c:pt idx="388">
                  <c:v>4.9489574777516897E-11</c:v>
                </c:pt>
                <c:pt idx="389">
                  <c:v>6.6165689086450935E-11</c:v>
                </c:pt>
                <c:pt idx="390">
                  <c:v>8.8319598525494672E-11</c:v>
                </c:pt>
                <c:pt idx="391">
                  <c:v>1.1770270978787981E-10</c:v>
                </c:pt>
                <c:pt idx="392">
                  <c:v>1.5661053221799682E-10</c:v>
                </c:pt>
                <c:pt idx="393">
                  <c:v>2.0804658830110826E-10</c:v>
                </c:pt>
                <c:pt idx="394">
                  <c:v>2.7593409110011797E-10</c:v>
                </c:pt>
                <c:pt idx="395">
                  <c:v>3.653888163346201E-10</c:v>
                </c:pt>
                <c:pt idx="396">
                  <c:v>4.8307022518317495E-10</c:v>
                </c:pt>
                <c:pt idx="397">
                  <c:v>6.3763246063541884E-10</c:v>
                </c:pt>
                <c:pt idx="398">
                  <c:v>8.4030257628286002E-10</c:v>
                </c:pt>
                <c:pt idx="399">
                  <c:v>1.1056205464672877E-9</c:v>
                </c:pt>
                <c:pt idx="400">
                  <c:v>1.4523846007168595E-9</c:v>
                </c:pt>
                <c:pt idx="401">
                  <c:v>1.9048566527664524E-9</c:v>
                </c:pt>
                <c:pt idx="402">
                  <c:v>2.4942965806641694E-9</c:v>
                </c:pt>
                <c:pt idx="403">
                  <c:v>3.260911501080339E-9</c:v>
                </c:pt>
                <c:pt idx="404">
                  <c:v>4.2563277493738636E-9</c:v>
                </c:pt>
                <c:pt idx="405">
                  <c:v>5.5467199766617798E-9</c:v>
                </c:pt>
                <c:pt idx="406">
                  <c:v>7.2167647568106268E-9</c:v>
                </c:pt>
                <c:pt idx="407">
                  <c:v>9.3746267511736954E-9</c:v>
                </c:pt>
                <c:pt idx="408">
                  <c:v>1.2158235484858983E-8</c:v>
                </c:pt>
                <c:pt idx="409">
                  <c:v>1.5743172163607212E-8</c:v>
                </c:pt>
                <c:pt idx="410">
                  <c:v>2.0352561126582178E-8</c:v>
                </c:pt>
                <c:pt idx="411">
                  <c:v>2.6269452385446836E-8</c:v>
                </c:pt>
                <c:pt idx="412">
                  <c:v>3.3852293702847871E-8</c:v>
                </c:pt>
                <c:pt idx="413">
                  <c:v>4.3554226931086581E-8</c:v>
                </c:pt>
                <c:pt idx="414">
                  <c:v>5.594710875202987E-8</c:v>
                </c:pt>
                <c:pt idx="415">
                  <c:v>7.175135631857007E-8</c:v>
                </c:pt>
                <c:pt idx="416">
                  <c:v>9.1872960427293214E-8</c:v>
                </c:pt>
                <c:pt idx="417">
                  <c:v>1.1744930079296808E-7</c:v>
                </c:pt>
                <c:pt idx="418">
                  <c:v>1.4990574918705538E-7</c:v>
                </c:pt>
                <c:pt idx="419">
                  <c:v>1.9102546769130867E-7</c:v>
                </c:pt>
                <c:pt idx="420">
                  <c:v>2.4303531399295388E-7</c:v>
                </c:pt>
                <c:pt idx="421">
                  <c:v>3.0871136850284852E-7</c:v>
                </c:pt>
                <c:pt idx="422">
                  <c:v>3.9150831649768191E-7</c:v>
                </c:pt>
                <c:pt idx="423">
                  <c:v>4.957177725660491E-7</c:v>
                </c:pt>
                <c:pt idx="424">
                  <c:v>6.2666164752535627E-7</c:v>
                </c:pt>
                <c:pt idx="425">
                  <c:v>7.909278562498572E-7</c:v>
                </c:pt>
                <c:pt idx="426">
                  <c:v>9.966570789181281E-7</c:v>
                </c:pt>
                <c:pt idx="427">
                  <c:v>1.2538909527168986E-6</c:v>
                </c:pt>
                <c:pt idx="428">
                  <c:v>1.5749940254000799E-6</c:v>
                </c:pt>
                <c:pt idx="429">
                  <c:v>1.975164090844348E-6</c:v>
                </c:pt>
                <c:pt idx="430">
                  <c:v>2.4730482000665533E-6</c:v>
                </c:pt>
                <c:pt idx="431">
                  <c:v>3.0914847554094259E-6</c:v>
                </c:pt>
                <c:pt idx="432">
                  <c:v>3.8583957137096749E-6</c:v>
                </c:pt>
                <c:pt idx="433">
                  <c:v>4.8078571162517094E-6</c:v>
                </c:pt>
                <c:pt idx="434">
                  <c:v>5.9813810066868869E-6</c:v>
                </c:pt>
                <c:pt idx="435">
                  <c:v>7.429447378221805E-6</c:v>
                </c:pt>
                <c:pt idx="436">
                  <c:v>9.2133312017576273E-6</c:v>
                </c:pt>
                <c:pt idx="437">
                  <c:v>1.1407276929136877E-5</c:v>
                </c:pt>
                <c:pt idx="438">
                  <c:v>1.4101081250457352E-5</c:v>
                </c:pt>
                <c:pt idx="439">
                  <c:v>1.7403154430061887E-5</c:v>
                </c:pt>
                <c:pt idx="440">
                  <c:v>2.1444141378792245E-5</c:v>
                </c:pt>
                <c:pt idx="441">
                  <c:v>2.6381195874303062E-5</c:v>
                </c:pt>
                <c:pt idx="442">
                  <c:v>3.2403015157128029E-5</c:v>
                </c:pt>
                <c:pt idx="443">
                  <c:v>3.9735757653599729E-5</c:v>
                </c:pt>
                <c:pt idx="444">
                  <c:v>4.8649983957256698E-5</c:v>
                </c:pt>
                <c:pt idx="445">
                  <c:v>5.9468780589376666E-5</c:v>
                </c:pt>
                <c:pt idx="446">
                  <c:v>7.2577247607287016E-5</c:v>
                </c:pt>
                <c:pt idx="447">
                  <c:v>8.843355498274376E-5</c:v>
                </c:pt>
                <c:pt idx="448">
                  <c:v>1.0758179897086935E-4</c:v>
                </c:pt>
                <c:pt idx="449">
                  <c:v>1.3066691855974119E-4</c:v>
                </c:pt>
                <c:pt idx="450">
                  <c:v>1.5845196364129511E-4</c:v>
                </c:pt>
                <c:pt idx="451">
                  <c:v>1.9183804086211551E-4</c:v>
                </c:pt>
                <c:pt idx="452">
                  <c:v>2.3188730025430919E-4</c:v>
                </c:pt>
                <c:pt idx="453">
                  <c:v>2.7984936573083709E-4</c:v>
                </c:pt>
                <c:pt idx="454">
                  <c:v>3.3719165532917599E-4</c:v>
                </c:pt>
                <c:pt idx="455">
                  <c:v>4.0563408261949993E-4</c:v>
                </c:pt>
                <c:pt idx="456">
                  <c:v>4.8718867881078341E-4</c:v>
                </c:pt>
                <c:pt idx="457">
                  <c:v>5.8420472556615919E-4</c:v>
                </c:pt>
                <c:pt idx="458">
                  <c:v>6.9942004106561756E-4</c:v>
                </c:pt>
                <c:pt idx="459">
                  <c:v>8.3601911601807863E-4</c:v>
                </c:pt>
                <c:pt idx="460">
                  <c:v>9.9769885160221582E-4</c:v>
                </c:pt>
                <c:pt idx="461">
                  <c:v>1.1887427070577745E-3</c:v>
                </c:pt>
                <c:pt idx="462">
                  <c:v>1.4141041200710267E-3</c:v>
                </c:pt>
                <c:pt idx="463">
                  <c:v>1.679500117264812E-3</c:v>
                </c:pt>
                <c:pt idx="464">
                  <c:v>1.9915160839206248E-3</c:v>
                </c:pt>
                <c:pt idx="465">
                  <c:v>2.3577227102617613E-3</c:v>
                </c:pt>
                <c:pt idx="466">
                  <c:v>2.7868061747687708E-3</c:v>
                </c:pt>
                <c:pt idx="467">
                  <c:v>3.2887126614516678E-3</c:v>
                </c:pt>
                <c:pt idx="468">
                  <c:v>3.8748083359490385E-3</c:v>
                </c:pt>
                <c:pt idx="469">
                  <c:v>4.5580559227548917E-3</c:v>
                </c:pt>
                <c:pt idx="470">
                  <c:v>5.3532090305957753E-3</c:v>
                </c:pt>
                <c:pt idx="471">
                  <c:v>6.2770253626216969E-3</c:v>
                </c:pt>
                <c:pt idx="472">
                  <c:v>7.3484999200987529E-3</c:v>
                </c:pt>
                <c:pt idx="473">
                  <c:v>8.5891192600152291E-3</c:v>
                </c:pt>
                <c:pt idx="474">
                  <c:v>1.0023137795635063E-2</c:v>
                </c:pt>
                <c:pt idx="475">
                  <c:v>1.1677877031659145E-2</c:v>
                </c:pt>
                <c:pt idx="476">
                  <c:v>1.3584048499347036E-2</c:v>
                </c:pt>
                <c:pt idx="477">
                  <c:v>1.5776100998767244E-2</c:v>
                </c:pt>
                <c:pt idx="478">
                  <c:v>1.8292592562395408E-2</c:v>
                </c:pt>
                <c:pt idx="479">
                  <c:v>2.1176587323798686E-2</c:v>
                </c:pt>
                <c:pt idx="480">
                  <c:v>2.4476077204552377E-2</c:v>
                </c:pt>
                <c:pt idx="481">
                  <c:v>2.8244428019523149E-2</c:v>
                </c:pt>
                <c:pt idx="482">
                  <c:v>3.2540849243274272E-2</c:v>
                </c:pt>
                <c:pt idx="483">
                  <c:v>3.743088627710138E-2</c:v>
                </c:pt>
                <c:pt idx="484">
                  <c:v>4.2986933606151911E-2</c:v>
                </c:pt>
                <c:pt idx="485">
                  <c:v>4.9288766738923594E-2</c:v>
                </c:pt>
                <c:pt idx="486">
                  <c:v>5.6424090277658545E-2</c:v>
                </c:pt>
                <c:pt idx="487">
                  <c:v>6.4489098879088588E-2</c:v>
                </c:pt>
                <c:pt idx="488">
                  <c:v>7.3589047232975296E-2</c:v>
                </c:pt>
                <c:pt idx="489">
                  <c:v>8.3838824514322424E-2</c:v>
                </c:pt>
                <c:pt idx="490">
                  <c:v>9.5363528058598948E-2</c:v>
                </c:pt>
                <c:pt idx="491">
                  <c:v>0.10829903027363397</c:v>
                </c:pt>
                <c:pt idx="492">
                  <c:v>0.12279253204419627</c:v>
                </c:pt>
                <c:pt idx="493">
                  <c:v>0.13900309511420492</c:v>
                </c:pt>
                <c:pt idx="494">
                  <c:v>0.15710214515699938</c:v>
                </c:pt>
                <c:pt idx="495">
                  <c:v>0.17727393647752943</c:v>
                </c:pt>
                <c:pt idx="496">
                  <c:v>0.1997159685445053</c:v>
                </c:pt>
                <c:pt idx="497">
                  <c:v>0.22463934383965012</c:v>
                </c:pt>
                <c:pt idx="498">
                  <c:v>0.25226905585064963</c:v>
                </c:pt>
                <c:pt idx="499">
                  <c:v>0.28284419544079203</c:v>
                </c:pt>
                <c:pt idx="500">
                  <c:v>0.31661806331921205</c:v>
                </c:pt>
                <c:pt idx="501">
                  <c:v>0.35385817592950397</c:v>
                </c:pt>
                <c:pt idx="502">
                  <c:v>0.39484615179006205</c:v>
                </c:pt>
                <c:pt idx="503">
                  <c:v>0.43987746517624127</c:v>
                </c:pt>
                <c:pt idx="504">
                  <c:v>0.48926105405113879</c:v>
                </c:pt>
                <c:pt idx="505">
                  <c:v>0.54331876934744638</c:v>
                </c:pt>
                <c:pt idx="506">
                  <c:v>0.60238465309512212</c:v>
                </c:pt>
                <c:pt idx="507">
                  <c:v>0.66680403349526862</c:v>
                </c:pt>
                <c:pt idx="508">
                  <c:v>0.73693242587451036</c:v>
                </c:pt>
                <c:pt idx="509">
                  <c:v>0.81313422952906411</c:v>
                </c:pt>
                <c:pt idx="510">
                  <c:v>0.89578121179374948</c:v>
                </c:pt>
                <c:pt idx="511">
                  <c:v>0.98525077225533664</c:v>
                </c:pt>
                <c:pt idx="512">
                  <c:v>1.0819239818753108</c:v>
                </c:pt>
                <c:pt idx="513">
                  <c:v>1.1861833938936932</c:v>
                </c:pt>
                <c:pt idx="514">
                  <c:v>1.2984106257479437</c:v>
                </c:pt>
                <c:pt idx="515">
                  <c:v>1.4189837138493069</c:v>
                </c:pt>
                <c:pt idx="516">
                  <c:v>1.5482742458982781</c:v>
                </c:pt>
                <c:pt idx="517">
                  <c:v>1.68664427847087</c:v>
                </c:pt>
                <c:pt idx="518">
                  <c:v>1.8344430508422567</c:v>
                </c:pt>
                <c:pt idx="519">
                  <c:v>1.9920035094028952</c:v>
                </c:pt>
                <c:pt idx="520">
                  <c:v>2.1596386605275915</c:v>
                </c:pt>
                <c:pt idx="521">
                  <c:v>2.3376377733381317</c:v>
                </c:pt>
                <c:pt idx="522">
                  <c:v>2.5262624574080239</c:v>
                </c:pt>
                <c:pt idx="523">
                  <c:v>2.7257426440418655</c:v>
                </c:pt>
                <c:pt idx="524">
                  <c:v>2.9362725032663626</c:v>
                </c:pt>
                <c:pt idx="525">
                  <c:v>3.1580063320358587</c:v>
                </c:pt>
                <c:pt idx="526">
                  <c:v>3.391054452320986</c:v>
                </c:pt>
                <c:pt idx="527">
                  <c:v>3.6354791606514159</c:v>
                </c:pt>
                <c:pt idx="528">
                  <c:v>3.891290773258806</c:v>
                </c:pt>
                <c:pt idx="529">
                  <c:v>4.1584438131506793</c:v>
                </c:pt>
                <c:pt idx="530">
                  <c:v>4.4368333871783383</c:v>
                </c:pt>
                <c:pt idx="531">
                  <c:v>4.7262918023834128</c:v>
                </c:pt>
                <c:pt idx="532">
                  <c:v>5.0265854715636502</c:v>
                </c:pt>
                <c:pt idx="533">
                  <c:v>5.3374121580402214</c:v>
                </c:pt>
                <c:pt idx="534">
                  <c:v>5.6583986089936857</c:v>
                </c:pt>
                <c:pt idx="535">
                  <c:v>5.989098625429933</c:v>
                </c:pt>
                <c:pt idx="536">
                  <c:v>6.3289916148154637</c:v>
                </c:pt>
                <c:pt idx="537">
                  <c:v>6.6774816696686994</c:v>
                </c:pt>
                <c:pt idx="538">
                  <c:v>7.0338972119066447</c:v>
                </c:pt>
                <c:pt idx="539">
                  <c:v>7.3974912385323641</c:v>
                </c:pt>
                <c:pt idx="540">
                  <c:v>7.7674421993286735</c:v>
                </c:pt>
                <c:pt idx="541">
                  <c:v>8.1428555316305342</c:v>
                </c:pt>
                <c:pt idx="542">
                  <c:v>8.5227658710288754</c:v>
                </c:pt>
                <c:pt idx="543">
                  <c:v>8.9061399500706067</c:v>
                </c:pt>
                <c:pt idx="544">
                  <c:v>9.29188018973481</c:v>
                </c:pt>
                <c:pt idx="545">
                  <c:v>9.6788289807658963</c:v>
                </c:pt>
                <c:pt idx="546">
                  <c:v>10.065773643924848</c:v>
                </c:pt>
                <c:pt idx="547">
                  <c:v>10.451452049982288</c:v>
                </c:pt>
                <c:pt idx="548">
                  <c:v>10.834558871933682</c:v>
                </c:pt>
                <c:pt idx="549">
                  <c:v>11.213752433584983</c:v>
                </c:pt>
                <c:pt idx="550">
                  <c:v>11.587662110459467</c:v>
                </c:pt>
                <c:pt idx="551">
                  <c:v>11.954896231038266</c:v>
                </c:pt>
                <c:pt idx="552">
                  <c:v>12.314050418794269</c:v>
                </c:pt>
                <c:pt idx="553">
                  <c:v>12.663716308435859</c:v>
                </c:pt>
                <c:pt idx="554">
                  <c:v>13.002490563363429</c:v>
                </c:pt>
                <c:pt idx="555">
                  <c:v>13.328984115672123</c:v>
                </c:pt>
                <c:pt idx="556">
                  <c:v>13.641831545214233</c:v>
                </c:pt>
                <c:pt idx="557">
                  <c:v>13.939700510359105</c:v>
                </c:pt>
                <c:pt idx="558">
                  <c:v>14.221301140240001</c:v>
                </c:pt>
                <c:pt idx="559">
                  <c:v>14.485395296523802</c:v>
                </c:pt>
                <c:pt idx="560">
                  <c:v>14.730805612133034</c:v>
                </c:pt>
                <c:pt idx="561">
                  <c:v>14.956424214925228</c:v>
                </c:pt>
                <c:pt idx="562">
                  <c:v>15.161221046108151</c:v>
                </c:pt>
                <c:pt idx="563">
                  <c:v>15.344251686139216</c:v>
                </c:pt>
                <c:pt idx="564">
                  <c:v>15.504664605000633</c:v>
                </c:pt>
                <c:pt idx="565">
                  <c:v>15.641707759018292</c:v>
                </c:pt>
                <c:pt idx="566">
                  <c:v>15.754734462741677</c:v>
                </c:pt>
                <c:pt idx="567">
                  <c:v>15.843208471746276</c:v>
                </c:pt>
                <c:pt idx="568">
                  <c:v>15.906708220464376</c:v>
                </c:pt>
                <c:pt idx="569">
                  <c:v>15.944930168184211</c:v>
                </c:pt>
                <c:pt idx="570">
                  <c:v>15.957691216057308</c:v>
                </c:pt>
                <c:pt idx="571">
                  <c:v>15.944930168184188</c:v>
                </c:pt>
                <c:pt idx="572">
                  <c:v>15.906708220464333</c:v>
                </c:pt>
                <c:pt idx="573">
                  <c:v>15.843208471746207</c:v>
                </c:pt>
                <c:pt idx="574">
                  <c:v>15.75473446274159</c:v>
                </c:pt>
                <c:pt idx="575">
                  <c:v>15.641707759018178</c:v>
                </c:pt>
                <c:pt idx="576">
                  <c:v>15.504664605000499</c:v>
                </c:pt>
                <c:pt idx="577">
                  <c:v>15.344251686139064</c:v>
                </c:pt>
                <c:pt idx="578">
                  <c:v>15.161221046107981</c:v>
                </c:pt>
                <c:pt idx="579">
                  <c:v>14.956424214925038</c:v>
                </c:pt>
                <c:pt idx="580">
                  <c:v>14.730805612132825</c:v>
                </c:pt>
                <c:pt idx="581">
                  <c:v>14.485395296523574</c:v>
                </c:pt>
                <c:pt idx="582">
                  <c:v>14.221301140239758</c:v>
                </c:pt>
                <c:pt idx="583">
                  <c:v>13.939700510358849</c:v>
                </c:pt>
                <c:pt idx="584">
                  <c:v>13.641831545213961</c:v>
                </c:pt>
                <c:pt idx="585">
                  <c:v>13.328984115671838</c:v>
                </c:pt>
                <c:pt idx="586">
                  <c:v>13.002490563363132</c:v>
                </c:pt>
                <c:pt idx="587">
                  <c:v>12.663716308435554</c:v>
                </c:pt>
                <c:pt idx="588">
                  <c:v>12.314050418793952</c:v>
                </c:pt>
                <c:pt idx="589">
                  <c:v>11.954896231037942</c:v>
                </c:pt>
                <c:pt idx="590">
                  <c:v>11.587662110459139</c:v>
                </c:pt>
                <c:pt idx="591">
                  <c:v>11.213752433584649</c:v>
                </c:pt>
                <c:pt idx="592">
                  <c:v>10.834558871933345</c:v>
                </c:pt>
                <c:pt idx="593">
                  <c:v>10.451452049981947</c:v>
                </c:pt>
                <c:pt idx="594">
                  <c:v>10.065773643924505</c:v>
                </c:pt>
                <c:pt idx="595">
                  <c:v>9.6788289807655534</c:v>
                </c:pt>
                <c:pt idx="596">
                  <c:v>9.2918801897344654</c:v>
                </c:pt>
                <c:pt idx="597">
                  <c:v>8.9061399500702656</c:v>
                </c:pt>
                <c:pt idx="598">
                  <c:v>8.5227658710285361</c:v>
                </c:pt>
                <c:pt idx="599">
                  <c:v>8.1428555316302003</c:v>
                </c:pt>
                <c:pt idx="600">
                  <c:v>7.7674421993283413</c:v>
                </c:pt>
                <c:pt idx="601">
                  <c:v>7.3974912385320382</c:v>
                </c:pt>
                <c:pt idx="602">
                  <c:v>7.0338972119063241</c:v>
                </c:pt>
                <c:pt idx="603">
                  <c:v>6.6774816696683859</c:v>
                </c:pt>
                <c:pt idx="604">
                  <c:v>6.3289916148151582</c:v>
                </c:pt>
                <c:pt idx="605">
                  <c:v>5.9890986254296346</c:v>
                </c:pt>
                <c:pt idx="606">
                  <c:v>5.6583986089933953</c:v>
                </c:pt>
                <c:pt idx="607">
                  <c:v>5.3374121580399416</c:v>
                </c:pt>
                <c:pt idx="608">
                  <c:v>5.0265854715633793</c:v>
                </c:pt>
                <c:pt idx="609">
                  <c:v>4.7262918023831499</c:v>
                </c:pt>
                <c:pt idx="610">
                  <c:v>4.4368333871780861</c:v>
                </c:pt>
                <c:pt idx="611">
                  <c:v>4.1584438131504378</c:v>
                </c:pt>
                <c:pt idx="612">
                  <c:v>3.8912907732585729</c:v>
                </c:pt>
                <c:pt idx="613">
                  <c:v>3.6354791606511938</c:v>
                </c:pt>
                <c:pt idx="614">
                  <c:v>3.3910544523207737</c:v>
                </c:pt>
                <c:pt idx="615">
                  <c:v>3.1580063320356566</c:v>
                </c:pt>
                <c:pt idx="616">
                  <c:v>2.9362725032661707</c:v>
                </c:pt>
                <c:pt idx="617">
                  <c:v>2.725742644041683</c:v>
                </c:pt>
                <c:pt idx="618">
                  <c:v>2.5262624574078512</c:v>
                </c:pt>
                <c:pt idx="619">
                  <c:v>2.3376377733379687</c:v>
                </c:pt>
                <c:pt idx="620">
                  <c:v>2.1596386605274378</c:v>
                </c:pt>
                <c:pt idx="621">
                  <c:v>1.9920035094027511</c:v>
                </c:pt>
                <c:pt idx="622">
                  <c:v>1.8344430508421214</c:v>
                </c:pt>
                <c:pt idx="623">
                  <c:v>1.6866442784707425</c:v>
                </c:pt>
                <c:pt idx="624">
                  <c:v>1.5482742458981589</c:v>
                </c:pt>
                <c:pt idx="625">
                  <c:v>1.4189837138491956</c:v>
                </c:pt>
                <c:pt idx="626">
                  <c:v>1.2984106257478405</c:v>
                </c:pt>
                <c:pt idx="627">
                  <c:v>1.1861833938935973</c:v>
                </c:pt>
                <c:pt idx="628">
                  <c:v>1.0819239818752215</c:v>
                </c:pt>
                <c:pt idx="629">
                  <c:v>0.98525077225525393</c:v>
                </c:pt>
                <c:pt idx="630">
                  <c:v>0.89578121179367287</c:v>
                </c:pt>
                <c:pt idx="631">
                  <c:v>0.81313422952899372</c:v>
                </c:pt>
                <c:pt idx="632">
                  <c:v>0.73693242587444552</c:v>
                </c:pt>
                <c:pt idx="633">
                  <c:v>0.66680403349520878</c:v>
                </c:pt>
                <c:pt idx="634">
                  <c:v>0.60238465309506717</c:v>
                </c:pt>
                <c:pt idx="635">
                  <c:v>0.54331876934739631</c:v>
                </c:pt>
                <c:pt idx="636">
                  <c:v>0.48926105405109299</c:v>
                </c:pt>
                <c:pt idx="637">
                  <c:v>0.43987746517619941</c:v>
                </c:pt>
                <c:pt idx="638">
                  <c:v>0.39484615179002386</c:v>
                </c:pt>
                <c:pt idx="639">
                  <c:v>0.35385817592946928</c:v>
                </c:pt>
                <c:pt idx="640">
                  <c:v>0.31661806331918052</c:v>
                </c:pt>
                <c:pt idx="641">
                  <c:v>0.28284419544076156</c:v>
                </c:pt>
                <c:pt idx="642">
                  <c:v>0.25226905585062231</c:v>
                </c:pt>
                <c:pt idx="643">
                  <c:v>0.22463934383962517</c:v>
                </c:pt>
                <c:pt idx="644">
                  <c:v>0.19971596854448298</c:v>
                </c:pt>
                <c:pt idx="645">
                  <c:v>0.17727393647750941</c:v>
                </c:pt>
                <c:pt idx="646">
                  <c:v>0.1571021451569814</c:v>
                </c:pt>
                <c:pt idx="647">
                  <c:v>0.13900309511418873</c:v>
                </c:pt>
                <c:pt idx="648">
                  <c:v>0.12279253204418177</c:v>
                </c:pt>
                <c:pt idx="649">
                  <c:v>0.10829903027362106</c:v>
                </c:pt>
                <c:pt idx="650">
                  <c:v>9.536352805858743E-2</c:v>
                </c:pt>
                <c:pt idx="651">
                  <c:v>8.3838824514312155E-2</c:v>
                </c:pt>
                <c:pt idx="652">
                  <c:v>7.3589047232966193E-2</c:v>
                </c:pt>
                <c:pt idx="653">
                  <c:v>6.4489098879080511E-2</c:v>
                </c:pt>
                <c:pt idx="654">
                  <c:v>5.6424090277651433E-2</c:v>
                </c:pt>
                <c:pt idx="655">
                  <c:v>4.9288766738917286E-2</c:v>
                </c:pt>
                <c:pt idx="656">
                  <c:v>4.2986933606146333E-2</c:v>
                </c:pt>
                <c:pt idx="657">
                  <c:v>3.743088627709646E-2</c:v>
                </c:pt>
                <c:pt idx="658">
                  <c:v>3.2540849243269936E-2</c:v>
                </c:pt>
                <c:pt idx="659">
                  <c:v>2.8244428019519343E-2</c:v>
                </c:pt>
                <c:pt idx="660">
                  <c:v>2.447607720454905E-2</c:v>
                </c:pt>
                <c:pt idx="661">
                  <c:v>2.1176587323795772E-2</c:v>
                </c:pt>
                <c:pt idx="662">
                  <c:v>1.8292592562392858E-2</c:v>
                </c:pt>
                <c:pt idx="663">
                  <c:v>1.577610099876503E-2</c:v>
                </c:pt>
                <c:pt idx="664">
                  <c:v>1.3584048499345107E-2</c:v>
                </c:pt>
                <c:pt idx="665">
                  <c:v>1.1677877031657466E-2</c:v>
                </c:pt>
                <c:pt idx="666">
                  <c:v>1.0023137795633611E-2</c:v>
                </c:pt>
                <c:pt idx="667">
                  <c:v>8.5891192600139714E-3</c:v>
                </c:pt>
                <c:pt idx="668">
                  <c:v>7.3484999200976705E-3</c:v>
                </c:pt>
                <c:pt idx="669">
                  <c:v>6.277025362620761E-3</c:v>
                </c:pt>
                <c:pt idx="670">
                  <c:v>5.3532090305949574E-3</c:v>
                </c:pt>
                <c:pt idx="671">
                  <c:v>4.5580559227541883E-3</c:v>
                </c:pt>
                <c:pt idx="672">
                  <c:v>3.8748083359484331E-3</c:v>
                </c:pt>
                <c:pt idx="673">
                  <c:v>3.2887126614511478E-3</c:v>
                </c:pt>
                <c:pt idx="674">
                  <c:v>2.7868061747683254E-3</c:v>
                </c:pt>
                <c:pt idx="675">
                  <c:v>2.3577227102613801E-3</c:v>
                </c:pt>
                <c:pt idx="676">
                  <c:v>1.9915160839203026E-3</c:v>
                </c:pt>
                <c:pt idx="677">
                  <c:v>1.6795001172645377E-3</c:v>
                </c:pt>
                <c:pt idx="678">
                  <c:v>1.4141041200707932E-3</c:v>
                </c:pt>
                <c:pt idx="679">
                  <c:v>1.1887427070575783E-3</c:v>
                </c:pt>
                <c:pt idx="680">
                  <c:v>9.9769885160204733E-4</c:v>
                </c:pt>
                <c:pt idx="681">
                  <c:v>8.3601911601793746E-4</c:v>
                </c:pt>
                <c:pt idx="682">
                  <c:v>6.994200410654983E-4</c:v>
                </c:pt>
                <c:pt idx="683">
                  <c:v>5.8420472556605847E-4</c:v>
                </c:pt>
                <c:pt idx="684">
                  <c:v>4.8718867881069862E-4</c:v>
                </c:pt>
                <c:pt idx="685">
                  <c:v>4.0563408261942859E-4</c:v>
                </c:pt>
                <c:pt idx="686">
                  <c:v>3.3719165532911615E-4</c:v>
                </c:pt>
                <c:pt idx="687">
                  <c:v>2.7984936573078684E-4</c:v>
                </c:pt>
                <c:pt idx="688">
                  <c:v>2.3188730025426715E-4</c:v>
                </c:pt>
                <c:pt idx="689">
                  <c:v>1.9183804086208076E-4</c:v>
                </c:pt>
                <c:pt idx="690">
                  <c:v>1.5845196364126611E-4</c:v>
                </c:pt>
                <c:pt idx="691">
                  <c:v>1.3066691855971704E-4</c:v>
                </c:pt>
                <c:pt idx="692">
                  <c:v>1.0758179897084928E-4</c:v>
                </c:pt>
                <c:pt idx="693">
                  <c:v>8.8433554982727104E-5</c:v>
                </c:pt>
                <c:pt idx="694">
                  <c:v>7.257724760727322E-5</c:v>
                </c:pt>
                <c:pt idx="695">
                  <c:v>5.9468780589365356E-5</c:v>
                </c:pt>
                <c:pt idx="696">
                  <c:v>4.8649983957247279E-5</c:v>
                </c:pt>
                <c:pt idx="697">
                  <c:v>3.9735757653591963E-5</c:v>
                </c:pt>
                <c:pt idx="698">
                  <c:v>3.2403015157121693E-5</c:v>
                </c:pt>
                <c:pt idx="699">
                  <c:v>2.6381195874297861E-5</c:v>
                </c:pt>
                <c:pt idx="700">
                  <c:v>2.1444141378787976E-5</c:v>
                </c:pt>
                <c:pt idx="701">
                  <c:v>1.7403154430058428E-5</c:v>
                </c:pt>
                <c:pt idx="702">
                  <c:v>1.4101081250454497E-5</c:v>
                </c:pt>
                <c:pt idx="703">
                  <c:v>1.1407276929134549E-5</c:v>
                </c:pt>
                <c:pt idx="704">
                  <c:v>9.2133312017557282E-6</c:v>
                </c:pt>
                <c:pt idx="705">
                  <c:v>7.4294473782202617E-6</c:v>
                </c:pt>
                <c:pt idx="706">
                  <c:v>5.9813810066856443E-6</c:v>
                </c:pt>
                <c:pt idx="707">
                  <c:v>4.8078571162507023E-6</c:v>
                </c:pt>
                <c:pt idx="708">
                  <c:v>3.8583957137088592E-6</c:v>
                </c:pt>
                <c:pt idx="709">
                  <c:v>3.0914847554087724E-6</c:v>
                </c:pt>
                <c:pt idx="710">
                  <c:v>2.4730482000660222E-6</c:v>
                </c:pt>
                <c:pt idx="711">
                  <c:v>1.9751640908439236E-6</c:v>
                </c:pt>
                <c:pt idx="712">
                  <c:v>1.5749940253997328E-6</c:v>
                </c:pt>
                <c:pt idx="713">
                  <c:v>1.2538909527166267E-6</c:v>
                </c:pt>
                <c:pt idx="714">
                  <c:v>9.9665707891790829E-7</c:v>
                </c:pt>
                <c:pt idx="715">
                  <c:v>7.9092785624968282E-7</c:v>
                </c:pt>
                <c:pt idx="716">
                  <c:v>6.266616475252182E-7</c:v>
                </c:pt>
                <c:pt idx="717">
                  <c:v>4.9571777256593825E-7</c:v>
                </c:pt>
                <c:pt idx="718">
                  <c:v>3.9150831649759286E-7</c:v>
                </c:pt>
                <c:pt idx="719">
                  <c:v>3.0871136850277838E-7</c:v>
                </c:pt>
                <c:pt idx="720">
                  <c:v>2.4303531399289771E-7</c:v>
                </c:pt>
                <c:pt idx="721">
                  <c:v>1.9102546769126455E-7</c:v>
                </c:pt>
                <c:pt idx="722">
                  <c:v>1.4990574918702022E-7</c:v>
                </c:pt>
                <c:pt idx="723">
                  <c:v>1.1744930079294053E-7</c:v>
                </c:pt>
                <c:pt idx="724">
                  <c:v>9.187296042727168E-8</c:v>
                </c:pt>
                <c:pt idx="725">
                  <c:v>7.1751356318552984E-8</c:v>
                </c:pt>
                <c:pt idx="726">
                  <c:v>5.5947108752016549E-8</c:v>
                </c:pt>
                <c:pt idx="727">
                  <c:v>4.3554226931076211E-8</c:v>
                </c:pt>
                <c:pt idx="728">
                  <c:v>3.3852293702839691E-8</c:v>
                </c:pt>
                <c:pt idx="729">
                  <c:v>2.626945238544049E-8</c:v>
                </c:pt>
                <c:pt idx="730">
                  <c:v>2.0352561126577188E-8</c:v>
                </c:pt>
                <c:pt idx="731">
                  <c:v>1.5743172163603354E-8</c:v>
                </c:pt>
                <c:pt idx="732">
                  <c:v>1.215823548485596E-8</c:v>
                </c:pt>
                <c:pt idx="733">
                  <c:v>9.3746267511713644E-9</c:v>
                </c:pt>
                <c:pt idx="734">
                  <c:v>7.2167647568088053E-9</c:v>
                </c:pt>
                <c:pt idx="735">
                  <c:v>5.5467199766603811E-9</c:v>
                </c:pt>
                <c:pt idx="736">
                  <c:v>4.2563277493727742E-9</c:v>
                </c:pt>
                <c:pt idx="737">
                  <c:v>3.2609115010795039E-9</c:v>
                </c:pt>
                <c:pt idx="738">
                  <c:v>2.4942965806635312E-9</c:v>
                </c:pt>
                <c:pt idx="739">
                  <c:v>1.9048566527659581E-9</c:v>
                </c:pt>
                <c:pt idx="740">
                  <c:v>1.4523846007164829E-9</c:v>
                </c:pt>
                <c:pt idx="741">
                  <c:v>1.1056205464669972E-9</c:v>
                </c:pt>
                <c:pt idx="742">
                  <c:v>8.4030257628263906E-10</c:v>
                </c:pt>
                <c:pt idx="743">
                  <c:v>6.3763246063525103E-10</c:v>
                </c:pt>
                <c:pt idx="744">
                  <c:v>4.8307022518304622E-10</c:v>
                </c:pt>
                <c:pt idx="745">
                  <c:v>3.653888163345227E-10</c:v>
                </c:pt>
                <c:pt idx="746">
                  <c:v>2.7593409110004348E-10</c:v>
                </c:pt>
                <c:pt idx="747">
                  <c:v>2.0804658830105209E-10</c:v>
                </c:pt>
                <c:pt idx="748">
                  <c:v>1.5661053221795396E-10</c:v>
                </c:pt>
                <c:pt idx="749">
                  <c:v>1.1770270978784763E-10</c:v>
                </c:pt>
                <c:pt idx="750">
                  <c:v>8.8319598525470516E-11</c:v>
                </c:pt>
                <c:pt idx="751">
                  <c:v>6.6165689086432608E-11</c:v>
                </c:pt>
                <c:pt idx="752">
                  <c:v>4.9489574777503184E-11</c:v>
                </c:pt>
                <c:pt idx="753">
                  <c:v>3.6957257302539972E-11</c:v>
                </c:pt>
                <c:pt idx="754">
                  <c:v>2.7554394609589959E-11</c:v>
                </c:pt>
                <c:pt idx="755">
                  <c:v>2.0511014547183005E-11</c:v>
                </c:pt>
                <c:pt idx="756">
                  <c:v>1.5243634968894366E-11</c:v>
                </c:pt>
                <c:pt idx="757">
                  <c:v>1.1310845416881253E-11</c:v>
                </c:pt>
                <c:pt idx="758">
                  <c:v>8.3792803761399276E-12</c:v>
                </c:pt>
                <c:pt idx="759">
                  <c:v>6.1975994825132676E-12</c:v>
                </c:pt>
                <c:pt idx="760">
                  <c:v>4.5766259607196849E-12</c:v>
                </c:pt>
                <c:pt idx="761">
                  <c:v>3.3742127465635759E-12</c:v>
                </c:pt>
                <c:pt idx="762">
                  <c:v>2.4837314264720357E-12</c:v>
                </c:pt>
                <c:pt idx="763">
                  <c:v>1.8253322711348075E-12</c:v>
                </c:pt>
                <c:pt idx="764">
                  <c:v>1.3393200192381727E-12</c:v>
                </c:pt>
                <c:pt idx="765">
                  <c:v>9.8114211427838137E-13</c:v>
                </c:pt>
                <c:pt idx="766">
                  <c:v>7.1760359165092998E-13</c:v>
                </c:pt>
                <c:pt idx="767">
                  <c:v>5.2401343107745324E-13</c:v>
                </c:pt>
                <c:pt idx="768">
                  <c:v>3.8203694394177712E-13</c:v>
                </c:pt>
                <c:pt idx="769">
                  <c:v>2.7808235638836061E-13</c:v>
                </c:pt>
                <c:pt idx="770">
                  <c:v>2.0209084334143549E-13</c:v>
                </c:pt>
                <c:pt idx="771">
                  <c:v>1.4663071978362255E-13</c:v>
                </c:pt>
                <c:pt idx="772">
                  <c:v>1.0622052056695984E-13</c:v>
                </c:pt>
                <c:pt idx="773">
                  <c:v>7.6824017245766899E-14</c:v>
                </c:pt>
                <c:pt idx="774">
                  <c:v>5.5474159393754082E-14</c:v>
                </c:pt>
                <c:pt idx="775">
                  <c:v>3.9993514993980758E-14</c:v>
                </c:pt>
                <c:pt idx="776">
                  <c:v>2.8786810567003043E-14</c:v>
                </c:pt>
                <c:pt idx="777">
                  <c:v>2.0687244773317908E-14</c:v>
                </c:pt>
                <c:pt idx="778">
                  <c:v>1.4842835869642323E-14</c:v>
                </c:pt>
                <c:pt idx="779">
                  <c:v>1.0632520921315426E-14</c:v>
                </c:pt>
                <c:pt idx="780">
                  <c:v>7.6043261516302341E-15</c:v>
                </c:pt>
                <c:pt idx="781">
                  <c:v>5.4298815288676954E-15</c:v>
                </c:pt>
                <c:pt idx="782">
                  <c:v>3.8710172036302101E-15</c:v>
                </c:pt>
                <c:pt idx="783">
                  <c:v>2.7552751644475001E-15</c:v>
                </c:pt>
                <c:pt idx="784">
                  <c:v>1.9579878050489296E-15</c:v>
                </c:pt>
                <c:pt idx="785">
                  <c:v>1.389185099426187E-15</c:v>
                </c:pt>
                <c:pt idx="786">
                  <c:v>9.8404595165853334E-16</c:v>
                </c:pt>
                <c:pt idx="787">
                  <c:v>6.9594636445610048E-16</c:v>
                </c:pt>
                <c:pt idx="788">
                  <c:v>4.9140694584793257E-16</c:v>
                </c:pt>
                <c:pt idx="789">
                  <c:v>3.4642716509965242E-16</c:v>
                </c:pt>
                <c:pt idx="790">
                  <c:v>2.4383032518244302E-16</c:v>
                </c:pt>
                <c:pt idx="791">
                  <c:v>1.7134389087846814E-16</c:v>
                </c:pt>
                <c:pt idx="792">
                  <c:v>1.2021389264142001E-16</c:v>
                </c:pt>
                <c:pt idx="793">
                  <c:v>8.4206540367215255E-17</c:v>
                </c:pt>
                <c:pt idx="794">
                  <c:v>5.8890076430163621E-17</c:v>
                </c:pt>
                <c:pt idx="795">
                  <c:v>4.1119094286666314E-17</c:v>
                </c:pt>
                <c:pt idx="796">
                  <c:v>2.8664877556037335E-17</c:v>
                </c:pt>
                <c:pt idx="797">
                  <c:v>1.9950866875579822E-17</c:v>
                </c:pt>
                <c:pt idx="798">
                  <c:v>1.3863681719328263E-17</c:v>
                </c:pt>
                <c:pt idx="799">
                  <c:v>9.6183486775404045E-18</c:v>
                </c:pt>
                <c:pt idx="800">
                  <c:v>6.6623521295180588E-18</c:v>
                </c:pt>
                <c:pt idx="801">
                  <c:v>4.6074409517642185E-18</c:v>
                </c:pt>
                <c:pt idx="802">
                  <c:v>3.1812448892787428E-18</c:v>
                </c:pt>
                <c:pt idx="803">
                  <c:v>2.1930046609328177E-18</c:v>
                </c:pt>
                <c:pt idx="804">
                  <c:v>1.5093401895998253E-18</c:v>
                </c:pt>
                <c:pt idx="805">
                  <c:v>1.0371458804399124E-18</c:v>
                </c:pt>
                <c:pt idx="806">
                  <c:v>7.1153732360369161E-19</c:v>
                </c:pt>
                <c:pt idx="807">
                  <c:v>4.8737208866498267E-19</c:v>
                </c:pt>
                <c:pt idx="808">
                  <c:v>3.3329496336519867E-19</c:v>
                </c:pt>
                <c:pt idx="809">
                  <c:v>2.2756317082072346E-19</c:v>
                </c:pt>
                <c:pt idx="810">
                  <c:v>1.5512447726983877E-19</c:v>
                </c:pt>
                <c:pt idx="811">
                  <c:v>1.0557566227024835E-19</c:v>
                </c:pt>
                <c:pt idx="812">
                  <c:v>7.1738522291730348E-20</c:v>
                </c:pt>
                <c:pt idx="813">
                  <c:v>4.8668299010237394E-20</c:v>
                </c:pt>
                <c:pt idx="814">
                  <c:v>3.2964389534026965E-20</c:v>
                </c:pt>
                <c:pt idx="815">
                  <c:v>2.2292000090877375E-20</c:v>
                </c:pt>
                <c:pt idx="816">
                  <c:v>1.5050750751690191E-20</c:v>
                </c:pt>
                <c:pt idx="817">
                  <c:v>1.014547581679328E-20</c:v>
                </c:pt>
                <c:pt idx="818">
                  <c:v>6.8279731581726004E-21</c:v>
                </c:pt>
                <c:pt idx="819">
                  <c:v>4.5879250992946742E-21</c:v>
                </c:pt>
                <c:pt idx="820">
                  <c:v>3.0778394506817369E-21</c:v>
                </c:pt>
                <c:pt idx="821">
                  <c:v>2.0614876323134679E-21</c:v>
                </c:pt>
                <c:pt idx="822">
                  <c:v>1.3785440055960164E-21</c:v>
                </c:pt>
                <c:pt idx="823">
                  <c:v>9.2037680124670515E-22</c:v>
                </c:pt>
                <c:pt idx="824">
                  <c:v>6.1350177216793805E-22</c:v>
                </c:pt>
                <c:pt idx="825">
                  <c:v>4.0829222377213377E-22</c:v>
                </c:pt>
                <c:pt idx="826">
                  <c:v>2.7128858749040207E-22</c:v>
                </c:pt>
                <c:pt idx="827">
                  <c:v>1.7996873705289489E-22</c:v>
                </c:pt>
                <c:pt idx="828">
                  <c:v>1.1919766348057178E-22</c:v>
                </c:pt>
                <c:pt idx="829">
                  <c:v>7.8821291160934743E-23</c:v>
                </c:pt>
                <c:pt idx="830">
                  <c:v>5.2038464796942097E-23</c:v>
                </c:pt>
                <c:pt idx="831">
                  <c:v>3.4301296516283999E-23</c:v>
                </c:pt>
                <c:pt idx="832">
                  <c:v>2.2573646747489661E-23</c:v>
                </c:pt>
                <c:pt idx="833">
                  <c:v>1.4831942807066662E-23</c:v>
                </c:pt>
                <c:pt idx="834">
                  <c:v>9.7297008710063122E-24</c:v>
                </c:pt>
                <c:pt idx="835">
                  <c:v>6.3724445308021015E-24</c:v>
                </c:pt>
                <c:pt idx="836">
                  <c:v>4.16694499732043E-24</c:v>
                </c:pt>
                <c:pt idx="837">
                  <c:v>2.7204114922091604E-24</c:v>
                </c:pt>
                <c:pt idx="838">
                  <c:v>1.7731952635715621E-24</c:v>
                </c:pt>
                <c:pt idx="839">
                  <c:v>1.1539411298225632E-24</c:v>
                </c:pt>
                <c:pt idx="840">
                  <c:v>7.4974896093650014E-25</c:v>
                </c:pt>
                <c:pt idx="841">
                  <c:v>4.8635481607201965E-25</c:v>
                </c:pt>
                <c:pt idx="842">
                  <c:v>3.1498922495490153E-25</c:v>
                </c:pt>
                <c:pt idx="843">
                  <c:v>2.0367761633450653E-25</c:v>
                </c:pt>
                <c:pt idx="844">
                  <c:v>1.3149100309493189E-25</c:v>
                </c:pt>
                <c:pt idx="845">
                  <c:v>8.4752770140349447E-26</c:v>
                </c:pt>
                <c:pt idx="846">
                  <c:v>5.4540221123647533E-26</c:v>
                </c:pt>
                <c:pt idx="847">
                  <c:v>3.5041687766073521E-26</c:v>
                </c:pt>
                <c:pt idx="848">
                  <c:v>2.2478030989363521E-26</c:v>
                </c:pt>
                <c:pt idx="849">
                  <c:v>1.4395827846915534E-26</c:v>
                </c:pt>
                <c:pt idx="850">
                  <c:v>9.2049228353896779E-27</c:v>
                </c:pt>
                <c:pt idx="851">
                  <c:v>5.876365342470427E-27</c:v>
                </c:pt>
                <c:pt idx="852">
                  <c:v>3.7454374968999175E-27</c:v>
                </c:pt>
                <c:pt idx="853">
                  <c:v>2.3834247685969768E-27</c:v>
                </c:pt>
                <c:pt idx="854">
                  <c:v>1.5142775064031102E-27</c:v>
                </c:pt>
                <c:pt idx="855">
                  <c:v>9.6053816000312745E-28</c:v>
                </c:pt>
                <c:pt idx="856">
                  <c:v>6.0831552973447599E-28</c:v>
                </c:pt>
                <c:pt idx="857">
                  <c:v>3.8463456846903274E-28</c:v>
                </c:pt>
                <c:pt idx="858">
                  <c:v>2.428135125711124E-28</c:v>
                </c:pt>
                <c:pt idx="859">
                  <c:v>1.5303914077437942E-28</c:v>
                </c:pt>
                <c:pt idx="860">
                  <c:v>9.630244527354056E-29</c:v>
                </c:pt>
                <c:pt idx="861">
                  <c:v>6.0503045991134055E-29</c:v>
                </c:pt>
                <c:pt idx="862">
                  <c:v>3.7950918662543705E-29</c:v>
                </c:pt>
                <c:pt idx="863">
                  <c:v>2.3766896538459549E-29</c:v>
                </c:pt>
                <c:pt idx="864">
                  <c:v>1.4860307180783513E-29</c:v>
                </c:pt>
                <c:pt idx="865">
                  <c:v>9.2765871090215683E-30</c:v>
                </c:pt>
                <c:pt idx="866">
                  <c:v>5.7816766052254539E-30</c:v>
                </c:pt>
                <c:pt idx="867">
                  <c:v>3.5976962523987699E-30</c:v>
                </c:pt>
                <c:pt idx="868">
                  <c:v>2.2351173018338728E-30</c:v>
                </c:pt>
                <c:pt idx="869">
                  <c:v>1.3863767798120796E-30</c:v>
                </c:pt>
                <c:pt idx="870">
                  <c:v>8.5855349426493129E-31</c:v>
                </c:pt>
                <c:pt idx="871">
                  <c:v>5.3083380627113295E-31</c:v>
                </c:pt>
                <c:pt idx="872">
                  <c:v>3.2768375762684836E-31</c:v>
                </c:pt>
                <c:pt idx="873">
                  <c:v>2.0195582587765465E-31</c:v>
                </c:pt>
                <c:pt idx="874">
                  <c:v>1.2426905205894833E-31</c:v>
                </c:pt>
                <c:pt idx="875">
                  <c:v>7.6343965385445528E-32</c:v>
                </c:pt>
                <c:pt idx="876">
                  <c:v>4.682648631381323E-32</c:v>
                </c:pt>
                <c:pt idx="877">
                  <c:v>2.8675668900838133E-32</c:v>
                </c:pt>
                <c:pt idx="878">
                  <c:v>1.7532371807798936E-32</c:v>
                </c:pt>
                <c:pt idx="879">
                  <c:v>1.0702196381610936E-32</c:v>
                </c:pt>
                <c:pt idx="880">
                  <c:v>6.522442939356355E-33</c:v>
                </c:pt>
                <c:pt idx="881">
                  <c:v>3.9687412927846279E-33</c:v>
                </c:pt>
                <c:pt idx="882">
                  <c:v>2.4110178185935919E-33</c:v>
                </c:pt>
                <c:pt idx="883">
                  <c:v>1.4623562280905064E-33</c:v>
                </c:pt>
                <c:pt idx="884">
                  <c:v>8.8554588024670788E-34</c:v>
                </c:pt>
                <c:pt idx="885">
                  <c:v>5.3539471970152492E-34</c:v>
                </c:pt>
                <c:pt idx="886">
                  <c:v>3.2317832759644587E-34</c:v>
                </c:pt>
                <c:pt idx="887">
                  <c:v>1.9476705772001537E-34</c:v>
                </c:pt>
                <c:pt idx="888">
                  <c:v>1.1719090464279427E-34</c:v>
                </c:pt>
                <c:pt idx="889">
                  <c:v>7.0400774793614703E-35</c:v>
                </c:pt>
                <c:pt idx="890">
                  <c:v>4.222465400979595E-35</c:v>
                </c:pt>
                <c:pt idx="891">
                  <c:v>2.5284821340932328E-35</c:v>
                </c:pt>
                <c:pt idx="892">
                  <c:v>1.5116763123423642E-35</c:v>
                </c:pt>
                <c:pt idx="893">
                  <c:v>9.0232471946262777E-36</c:v>
                </c:pt>
                <c:pt idx="894">
                  <c:v>5.3773961428436738E-36</c:v>
                </c:pt>
                <c:pt idx="895">
                  <c:v>3.1995311028015423E-36</c:v>
                </c:pt>
                <c:pt idx="896">
                  <c:v>1.9006658434351966E-36</c:v>
                </c:pt>
                <c:pt idx="897">
                  <c:v>1.1272761867449264E-36</c:v>
                </c:pt>
                <c:pt idx="898">
                  <c:v>6.6751345520161715E-37</c:v>
                </c:pt>
                <c:pt idx="899">
                  <c:v>3.9463431357501503E-37</c:v>
                </c:pt>
                <c:pt idx="900">
                  <c:v>2.329350239893701E-37</c:v>
                </c:pt>
                <c:pt idx="901">
                  <c:v>1.3727133954390203E-37</c:v>
                </c:pt>
                <c:pt idx="902">
                  <c:v>8.0766279675910147E-38</c:v>
                </c:pt>
                <c:pt idx="903">
                  <c:v>4.7444449747986438E-38</c:v>
                </c:pt>
                <c:pt idx="904">
                  <c:v>2.7825685909034985E-38</c:v>
                </c:pt>
                <c:pt idx="905">
                  <c:v>1.6293390710105129E-38</c:v>
                </c:pt>
                <c:pt idx="906">
                  <c:v>9.5253774514519969E-39</c:v>
                </c:pt>
                <c:pt idx="907">
                  <c:v>5.5597856072763106E-39</c:v>
                </c:pt>
                <c:pt idx="908">
                  <c:v>3.2399553462143105E-39</c:v>
                </c:pt>
                <c:pt idx="909">
                  <c:v>1.8850598059227658E-39</c:v>
                </c:pt>
                <c:pt idx="910">
                  <c:v>1.0950056769416721E-39</c:v>
                </c:pt>
                <c:pt idx="911">
                  <c:v>6.3505704319346245E-40</c:v>
                </c:pt>
                <c:pt idx="912">
                  <c:v>3.6771744349560819E-40</c:v>
                </c:pt>
                <c:pt idx="913">
                  <c:v>2.125792429090177E-40</c:v>
                </c:pt>
                <c:pt idx="914">
                  <c:v>1.2269662272185123E-40</c:v>
                </c:pt>
                <c:pt idx="915">
                  <c:v>7.0704896410112908E-41</c:v>
                </c:pt>
                <c:pt idx="916">
                  <c:v>4.0679115442478787E-41</c:v>
                </c:pt>
                <c:pt idx="917">
                  <c:v>2.3366767640942424E-41</c:v>
                </c:pt>
                <c:pt idx="918">
                  <c:v>1.3400805628222314E-41</c:v>
                </c:pt>
                <c:pt idx="919">
                  <c:v>7.673054888719809E-42</c:v>
                </c:pt>
                <c:pt idx="920">
                  <c:v>4.3864262375540149E-42</c:v>
                </c:pt>
                <c:pt idx="921">
                  <c:v>2.5035627732227973E-42</c:v>
                </c:pt>
                <c:pt idx="922">
                  <c:v>1.426629724657608E-42</c:v>
                </c:pt>
                <c:pt idx="923">
                  <c:v>8.1165072470966193E-43</c:v>
                </c:pt>
                <c:pt idx="924">
                  <c:v>4.6103322207601417E-43</c:v>
                </c:pt>
                <c:pt idx="925">
                  <c:v>2.6145707101263484E-43</c:v>
                </c:pt>
                <c:pt idx="926">
                  <c:v>1.4803816403750394E-43</c:v>
                </c:pt>
                <c:pt idx="927">
                  <c:v>8.3685866619174362E-44</c:v>
                </c:pt>
                <c:pt idx="928">
                  <c:v>4.7231928049795631E-44</c:v>
                </c:pt>
                <c:pt idx="929">
                  <c:v>2.6614870625229939E-44</c:v>
                </c:pt>
                <c:pt idx="930">
                  <c:v>1.4973322319533653E-44</c:v>
                </c:pt>
                <c:pt idx="931">
                  <c:v>8.4104090021724247E-45</c:v>
                </c:pt>
                <c:pt idx="932">
                  <c:v>4.7165146519861606E-45</c:v>
                </c:pt>
                <c:pt idx="933">
                  <c:v>2.6407688495288413E-45</c:v>
                </c:pt>
                <c:pt idx="934">
                  <c:v>1.4761983574140665E-45</c:v>
                </c:pt>
                <c:pt idx="935">
                  <c:v>8.2388040896320937E-46</c:v>
                </c:pt>
                <c:pt idx="936">
                  <c:v>4.5908041216704518E-46</c:v>
                </c:pt>
                <c:pt idx="937">
                  <c:v>2.5539858024162384E-46</c:v>
                </c:pt>
                <c:pt idx="938">
                  <c:v>1.4185783365106838E-46</c:v>
                </c:pt>
                <c:pt idx="939">
                  <c:v>7.8667128304908761E-47</c:v>
                </c:pt>
                <c:pt idx="940">
                  <c:v>4.3555038213089668E-47</c:v>
                </c:pt>
                <c:pt idx="941">
                  <c:v>2.4076238135388568E-47</c:v>
                </c:pt>
                <c:pt idx="942">
                  <c:v>1.3287521804206591E-47</c:v>
                </c:pt>
                <c:pt idx="943">
                  <c:v>7.3215743839612776E-48</c:v>
                </c:pt>
                <c:pt idx="944">
                  <c:v>4.0278203945445493E-48</c:v>
                </c:pt>
                <c:pt idx="945">
                  <c:v>2.2122838199367606E-48</c:v>
                </c:pt>
                <c:pt idx="946">
                  <c:v>1.2131561894587369E-48</c:v>
                </c:pt>
                <c:pt idx="947">
                  <c:v>6.6419824296915454E-49</c:v>
                </c:pt>
                <c:pt idx="948">
                  <c:v>3.630645577904807E-49</c:v>
                </c:pt>
                <c:pt idx="949">
                  <c:v>1.9814134974621525E-49</c:v>
                </c:pt>
                <c:pt idx="950">
                  <c:v>1.0796214577547936E-49</c:v>
                </c:pt>
                <c:pt idx="951">
                  <c:v>5.8731761578190419E-50</c:v>
                </c:pt>
                <c:pt idx="952">
                  <c:v>3.1899191466923294E-50</c:v>
                </c:pt>
                <c:pt idx="953">
                  <c:v>1.7297823141322747E-50</c:v>
                </c:pt>
                <c:pt idx="954">
                  <c:v>9.3650124340036175E-51</c:v>
                </c:pt>
                <c:pt idx="955">
                  <c:v>5.0620961864167043E-51</c:v>
                </c:pt>
                <c:pt idx="956">
                  <c:v>2.7318544480988301E-51</c:v>
                </c:pt>
                <c:pt idx="957">
                  <c:v>1.4719391241941173E-51</c:v>
                </c:pt>
                <c:pt idx="958">
                  <c:v>7.918214643381873E-52</c:v>
                </c:pt>
                <c:pt idx="959">
                  <c:v>4.2527496771805868E-52</c:v>
                </c:pt>
                <c:pt idx="960">
                  <c:v>2.2804339563753806E-52</c:v>
                </c:pt>
                <c:pt idx="961">
                  <c:v>1.220872487214328E-52</c:v>
                </c:pt>
                <c:pt idx="962">
                  <c:v>6.5257171133117404E-53</c:v>
                </c:pt>
                <c:pt idx="963">
                  <c:v>3.4825014728239956E-53</c:v>
                </c:pt>
                <c:pt idx="964">
                  <c:v>1.855493780512977E-53</c:v>
                </c:pt>
                <c:pt idx="965">
                  <c:v>9.8703562062576082E-54</c:v>
                </c:pt>
                <c:pt idx="966">
                  <c:v>5.2421721379763452E-54</c:v>
                </c:pt>
                <c:pt idx="967">
                  <c:v>2.7796803597567301E-54</c:v>
                </c:pt>
                <c:pt idx="968">
                  <c:v>1.4715789538257955E-54</c:v>
                </c:pt>
                <c:pt idx="969">
                  <c:v>7.7781695610638066E-55</c:v>
                </c:pt>
                <c:pt idx="970">
                  <c:v>4.1046522911655142E-55</c:v>
                </c:pt>
                <c:pt idx="971">
                  <c:v>2.1626212672253842E-55</c:v>
                </c:pt>
                <c:pt idx="972">
                  <c:v>1.1376002906732867E-55</c:v>
                </c:pt>
                <c:pt idx="973">
                  <c:v>5.9745341519387932E-56</c:v>
                </c:pt>
                <c:pt idx="974">
                  <c:v>3.1327340716108749E-56</c:v>
                </c:pt>
                <c:pt idx="975">
                  <c:v>1.6400162143324486E-56</c:v>
                </c:pt>
                <c:pt idx="976">
                  <c:v>8.5719155144245995E-57</c:v>
                </c:pt>
                <c:pt idx="977">
                  <c:v>4.4731426780872693E-57</c:v>
                </c:pt>
                <c:pt idx="978">
                  <c:v>2.3305195407153922E-57</c:v>
                </c:pt>
                <c:pt idx="979">
                  <c:v>1.2122658618689317E-57</c:v>
                </c:pt>
                <c:pt idx="980">
                  <c:v>6.2957595191033577E-58</c:v>
                </c:pt>
                <c:pt idx="981">
                  <c:v>3.2644010966769491E-58</c:v>
                </c:pt>
                <c:pt idx="982">
                  <c:v>1.6899117600157089E-58</c:v>
                </c:pt>
                <c:pt idx="983">
                  <c:v>8.7343314833733815E-59</c:v>
                </c:pt>
                <c:pt idx="984">
                  <c:v>4.5071336969502021E-59</c:v>
                </c:pt>
                <c:pt idx="985">
                  <c:v>2.3220755226104336E-59</c:v>
                </c:pt>
                <c:pt idx="986">
                  <c:v>1.1944208308933592E-59</c:v>
                </c:pt>
                <c:pt idx="987">
                  <c:v>6.1339965334285894E-60</c:v>
                </c:pt>
                <c:pt idx="988">
                  <c:v>3.1451025613774012E-60</c:v>
                </c:pt>
                <c:pt idx="989">
                  <c:v>1.6100198378259983E-60</c:v>
                </c:pt>
                <c:pt idx="990">
                  <c:v>8.2287292121100039E-61</c:v>
                </c:pt>
                <c:pt idx="991">
                  <c:v>4.1989378210110438E-61</c:v>
                </c:pt>
                <c:pt idx="992">
                  <c:v>2.1391992858923266E-61</c:v>
                </c:pt>
                <c:pt idx="993">
                  <c:v>1.0880984087318446E-61</c:v>
                </c:pt>
                <c:pt idx="994">
                  <c:v>5.525737300416123E-62</c:v>
                </c:pt>
                <c:pt idx="995">
                  <c:v>2.8016728537259195E-62</c:v>
                </c:pt>
                <c:pt idx="996">
                  <c:v>1.4182400287661079E-62</c:v>
                </c:pt>
                <c:pt idx="997">
                  <c:v>7.1678215466970178E-63</c:v>
                </c:pt>
                <c:pt idx="998">
                  <c:v>3.6168438450514698E-63</c:v>
                </c:pt>
                <c:pt idx="999">
                  <c:v>1.8221220429150302E-63</c:v>
                </c:pt>
                <c:pt idx="1000">
                  <c:v>9.1649540947933479E-64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94976"/>
        <c:axId val="100815232"/>
      </c:scatterChart>
      <c:valAx>
        <c:axId val="10089497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>
                    <a:latin typeface="Trebuchet MS" pitchFamily="34" charset="0"/>
                  </a:rPr>
                  <a:t>Peak Activity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815232"/>
        <c:crosses val="autoZero"/>
        <c:crossBetween val="midCat"/>
        <c:majorUnit val="0.1"/>
      </c:valAx>
      <c:valAx>
        <c:axId val="10081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8949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9237022239254"/>
          <c:y val="3.9997952079452961E-2"/>
          <c:w val="0.56463933428128488"/>
          <c:h val="0.69751411736038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alpha_out</c:v>
                </c:pt>
              </c:strCache>
            </c:strRef>
          </c:tx>
          <c:spPr>
            <a:ln w="31680">
              <a:solidFill>
                <a:srgbClr val="004586"/>
              </a:solidFill>
            </a:ln>
          </c:spPr>
          <c:marker>
            <c:symbol val="none"/>
          </c:marker>
          <c:xVal>
            <c:numRef>
              <c:f>Sheet2!$C$1:$J$1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0.65</c:v>
                </c:pt>
              </c:numCache>
            </c:numRef>
          </c:xVal>
          <c:yVal>
            <c:numRef>
              <c:f>Sheet2!$C$3:$J$3</c:f>
              <c:numCache>
                <c:formatCode>General</c:formatCode>
                <c:ptCount val="8"/>
                <c:pt idx="0">
                  <c:v>0</c:v>
                </c:pt>
                <c:pt idx="1">
                  <c:v>7.59</c:v>
                </c:pt>
                <c:pt idx="2">
                  <c:v>15.29</c:v>
                </c:pt>
                <c:pt idx="3">
                  <c:v>22.98</c:v>
                </c:pt>
                <c:pt idx="4">
                  <c:v>30.67</c:v>
                </c:pt>
                <c:pt idx="5">
                  <c:v>38.36</c:v>
                </c:pt>
                <c:pt idx="6">
                  <c:v>46.06</c:v>
                </c:pt>
                <c:pt idx="7">
                  <c:v>49.9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alpha_in</c:v>
                </c:pt>
              </c:strCache>
            </c:strRef>
          </c:tx>
          <c:spPr>
            <a:ln w="3168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Sheet2!$A$3:$A$10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0.65</c:v>
                </c:pt>
              </c:numCache>
            </c:numRef>
          </c:xVal>
          <c:yVal>
            <c:numRef>
              <c:f>Sheet2!$J$3:$J$10</c:f>
              <c:numCache>
                <c:formatCode>General</c:formatCode>
                <c:ptCount val="8"/>
                <c:pt idx="0">
                  <c:v>49.9</c:v>
                </c:pt>
                <c:pt idx="1">
                  <c:v>42.21</c:v>
                </c:pt>
                <c:pt idx="2">
                  <c:v>34.520000000000003</c:v>
                </c:pt>
                <c:pt idx="3">
                  <c:v>26.83</c:v>
                </c:pt>
                <c:pt idx="4">
                  <c:v>19.13</c:v>
                </c:pt>
                <c:pt idx="5">
                  <c:v>11.44</c:v>
                </c:pt>
                <c:pt idx="6">
                  <c:v>3.75</c:v>
                </c:pt>
                <c:pt idx="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74592"/>
        <c:axId val="60972416"/>
      </c:scatterChart>
      <c:valAx>
        <c:axId val="6097241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Reduction in Scan-In Time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60974592"/>
        <c:crosses val="autoZero"/>
        <c:crossBetween val="midCat"/>
      </c:valAx>
      <c:valAx>
        <c:axId val="6097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Activity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crossAx val="60972416"/>
        <c:crosses val="autoZero"/>
        <c:crossBetween val="midCat"/>
        <c:majorUnit val="0.1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961461277971861"/>
          <c:y val="0.13605585016108029"/>
          <c:w val="0.26755900891483791"/>
          <c:h val="0.17833859036015096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88077666805261"/>
          <c:y val="2.6506698134000074E-2"/>
          <c:w val="0.56157948179417616"/>
          <c:h val="0.711280616240357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alpha_out</c:v>
                </c:pt>
              </c:strCache>
            </c:strRef>
          </c:tx>
          <c:spPr>
            <a:ln w="31623">
              <a:solidFill>
                <a:srgbClr val="004586"/>
              </a:solidFill>
              <a:prstDash val="sysDot"/>
            </a:ln>
          </c:spPr>
          <c:marker>
            <c:symbol val="none"/>
          </c:marker>
          <c:xVal>
            <c:numRef>
              <c:f>Sheet2!$C$12:$J$12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0.65</c:v>
                </c:pt>
              </c:numCache>
            </c:numRef>
          </c:xVal>
          <c:yVal>
            <c:numRef>
              <c:f>Sheet2!$C$14:$J$14</c:f>
              <c:numCache>
                <c:formatCode>General</c:formatCode>
                <c:ptCount val="8"/>
                <c:pt idx="0">
                  <c:v>99.8</c:v>
                </c:pt>
                <c:pt idx="1">
                  <c:v>92.21</c:v>
                </c:pt>
                <c:pt idx="2">
                  <c:v>84.52</c:v>
                </c:pt>
                <c:pt idx="3">
                  <c:v>76.83</c:v>
                </c:pt>
                <c:pt idx="4">
                  <c:v>69.13</c:v>
                </c:pt>
                <c:pt idx="5">
                  <c:v>61.44</c:v>
                </c:pt>
                <c:pt idx="6">
                  <c:v>53.75</c:v>
                </c:pt>
                <c:pt idx="7">
                  <c:v>49.9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Sheet2!$A$13</c:f>
              <c:strCache>
                <c:ptCount val="1"/>
                <c:pt idx="0">
                  <c:v>alpha_in</c:v>
                </c:pt>
              </c:strCache>
            </c:strRef>
          </c:tx>
          <c:spPr>
            <a:ln w="31623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Sheet2!$A$14:$A$21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0.65</c:v>
                </c:pt>
              </c:numCache>
            </c:numRef>
          </c:xVal>
          <c:yVal>
            <c:numRef>
              <c:f>Sheet2!$C$14:$C$21</c:f>
              <c:numCache>
                <c:formatCode>General</c:formatCode>
                <c:ptCount val="8"/>
                <c:pt idx="0">
                  <c:v>99.8</c:v>
                </c:pt>
                <c:pt idx="1">
                  <c:v>92.41</c:v>
                </c:pt>
                <c:pt idx="2">
                  <c:v>84.71</c:v>
                </c:pt>
                <c:pt idx="3">
                  <c:v>77.02</c:v>
                </c:pt>
                <c:pt idx="4">
                  <c:v>69.33</c:v>
                </c:pt>
                <c:pt idx="5">
                  <c:v>61.64</c:v>
                </c:pt>
                <c:pt idx="6">
                  <c:v>53.94</c:v>
                </c:pt>
                <c:pt idx="7">
                  <c:v>50.1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71360"/>
        <c:axId val="61060992"/>
      </c:scatterChart>
      <c:valAx>
        <c:axId val="6106099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>
                    <a:latin typeface="Trebuchet MS" pitchFamily="34" charset="0"/>
                  </a:rPr>
                  <a:t>Reduction in Scan-In Time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>
                <a:latin typeface="Trebuchet MS" pitchFamily="34" charset="0"/>
              </a:defRPr>
            </a:pPr>
            <a:endParaRPr lang="en-US"/>
          </a:p>
        </c:txPr>
        <c:crossAx val="61071360"/>
        <c:crosses val="autoZero"/>
        <c:crossBetween val="midCat"/>
      </c:valAx>
      <c:valAx>
        <c:axId val="6107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r>
                  <a:rPr lang="en-US" sz="1200" dirty="0">
                    <a:latin typeface="Trebuchet MS" pitchFamily="34" charset="0"/>
                  </a:rPr>
                  <a:t>Activity Factor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>
                <a:latin typeface="Trebuchet MS" pitchFamily="34" charset="0"/>
              </a:defRPr>
            </a:pPr>
            <a:endParaRPr lang="en-US"/>
          </a:p>
        </c:txPr>
        <c:crossAx val="61060992"/>
        <c:crosses val="autoZero"/>
        <c:crossBetween val="midCat"/>
        <c:majorUnit val="0.1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540115067626278"/>
          <c:y val="0.14844592908164814"/>
          <c:w val="0.2445024084383986"/>
          <c:h val="0.1244914075778124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8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58E7-FB5C-42D9-990C-66C735A4B633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937A-A24C-42C8-8278-C73FE208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1FE60-7048-4821-B4A7-89443EEF1AA3}" type="datetimeFigureOut">
              <a:rPr lang="en-US" smtClean="0"/>
              <a:t>10/27/2010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D4F7-E649-4E26-9AA3-40211B13B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3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D4F7-E649-4E26-9AA3-40211B13BA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D4F7-E649-4E26-9AA3-40211B13BA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924800" y="6363590"/>
            <a:ext cx="1143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1" y="6355080"/>
            <a:ext cx="6705599" cy="365760"/>
          </a:xfrm>
        </p:spPr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2000" y="6360225"/>
            <a:ext cx="457200" cy="365760"/>
          </a:xfrm>
        </p:spPr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069848" cy="365760"/>
          </a:xfrm>
        </p:spPr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553200" cy="365760"/>
          </a:xfrm>
        </p:spPr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454152" cy="365760"/>
          </a:xfrm>
        </p:spPr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2752" y="6356350"/>
            <a:ext cx="10698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6553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08848" y="6356350"/>
            <a:ext cx="454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64B497-1D6D-4B7B-AB71-82736050F8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3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5.png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 TIME OPTIMIZATION</a:t>
            </a:r>
            <a:br>
              <a:rPr lang="en-US" dirty="0" smtClean="0"/>
            </a:br>
            <a:r>
              <a:rPr lang="en-US" dirty="0" smtClean="0"/>
              <a:t>In Scan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Priyadharshini S.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137160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Master’s Thesis Defense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133600"/>
            <a:ext cx="80010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Thesis Advisor: Dr. Vishwani</a:t>
            </a:r>
            <a:r>
              <a:rPr lang="en-US" dirty="0"/>
              <a:t> </a:t>
            </a:r>
            <a:r>
              <a:rPr lang="en-US" dirty="0" smtClean="0"/>
              <a:t>D. Agrawal</a:t>
            </a:r>
          </a:p>
          <a:p>
            <a:pPr algn="ctr"/>
            <a:r>
              <a:rPr lang="en-US" dirty="0" smtClean="0"/>
              <a:t>Committee Members: Dr. Adit D. Singh, Dr. Charles E. Stroud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Control of Scan Clock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8" b="1"/>
          <a:stretch/>
        </p:blipFill>
        <p:spPr>
          <a:xfrm>
            <a:off x="431800" y="2478287"/>
            <a:ext cx="5257800" cy="1091009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57200" y="1216152"/>
            <a:ext cx="8216646" cy="1298448"/>
          </a:xfrm>
        </p:spPr>
        <p:txBody>
          <a:bodyPr/>
          <a:lstStyle/>
          <a:p>
            <a:r>
              <a:rPr lang="en-US" sz="2000" dirty="0" smtClean="0"/>
              <a:t>Monitor number of transitions in scan chain</a:t>
            </a:r>
          </a:p>
          <a:p>
            <a:r>
              <a:rPr lang="en-US" sz="2000" dirty="0" smtClean="0"/>
              <a:t>Speed-up scan clock when activity in scan chain is low or slow-down scan clock when activity in scan chain is high</a:t>
            </a:r>
          </a:p>
          <a:p>
            <a:endParaRPr lang="en-US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57200" y="5330952"/>
            <a:ext cx="52578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Example: Dynamic control of scan clock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81000" y="5867400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Non-transition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Present bit in scan chain identical to previous bit (00 or 11)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2"/>
              <p:cNvSpPr txBox="1">
                <a:spLocks/>
              </p:cNvSpPr>
              <p:nvPr/>
            </p:nvSpPr>
            <p:spPr>
              <a:xfrm>
                <a:off x="5715000" y="2666999"/>
                <a:ext cx="3276600" cy="243840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17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5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700" dirty="0"/>
                  <a:t>S</a:t>
                </a:r>
                <a:r>
                  <a:rPr lang="en-US" sz="1700" dirty="0" smtClean="0"/>
                  <a:t>can-in time</a:t>
                </a:r>
              </a:p>
              <a:p>
                <a:pPr lvl="1"/>
                <a:r>
                  <a:rPr lang="en-US" sz="1500" dirty="0" smtClean="0"/>
                  <a:t>Without dynamic control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300" i="1" dirty="0" smtClean="0">
                        <a:latin typeface="Cambria Math"/>
                      </a:rPr>
                      <m:t>4</m:t>
                    </m:r>
                    <m:r>
                      <a:rPr lang="en-US" sz="1300" i="1" dirty="0" smtClean="0">
                        <a:latin typeface="Cambria Math"/>
                      </a:rPr>
                      <m:t>𝑇</m:t>
                    </m:r>
                    <m:r>
                      <a:rPr lang="en-US" sz="1300" i="1" dirty="0" smtClean="0">
                        <a:latin typeface="Cambria Math"/>
                      </a:rPr>
                      <m:t>∗8 = 32</m:t>
                    </m:r>
                    <m:r>
                      <a:rPr lang="en-US" sz="1300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sz="1300" dirty="0" smtClean="0"/>
              </a:p>
              <a:p>
                <a:pPr lvl="1"/>
                <a:r>
                  <a:rPr lang="en-US" sz="1500" dirty="0" smtClean="0"/>
                  <a:t>With dynamic control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/>
                      </a:rPr>
                      <m:t>4</m:t>
                    </m:r>
                    <m:r>
                      <a:rPr lang="en-US" sz="1300" b="0" i="1" smtClean="0">
                        <a:latin typeface="Cambria Math"/>
                      </a:rPr>
                      <m:t>𝑇</m:t>
                    </m:r>
                    <m:r>
                      <a:rPr lang="en-US" sz="1300" b="0" i="1" smtClean="0">
                        <a:latin typeface="Cambria Math"/>
                      </a:rPr>
                      <m:t>∗4+3</m:t>
                    </m:r>
                    <m:r>
                      <a:rPr lang="en-US" sz="1300" b="0" i="1" smtClean="0">
                        <a:latin typeface="Cambria Math"/>
                      </a:rPr>
                      <m:t>𝑇</m:t>
                    </m:r>
                    <m:r>
                      <a:rPr lang="en-US" sz="1300" b="0" i="1" smtClean="0">
                        <a:latin typeface="Cambria Math"/>
                      </a:rPr>
                      <m:t>∗2+2</m:t>
                    </m:r>
                    <m:r>
                      <a:rPr lang="en-US" sz="1300" b="0" i="1" smtClean="0">
                        <a:latin typeface="Cambria Math"/>
                      </a:rPr>
                      <m:t>𝑇</m:t>
                    </m:r>
                    <m:r>
                      <a:rPr lang="en-US" sz="1300" b="0" i="1" smtClean="0">
                        <a:latin typeface="Cambria Math"/>
                      </a:rPr>
                      <m:t>∗2=26</m:t>
                    </m:r>
                    <m:r>
                      <a:rPr lang="en-US" sz="1300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sz="1300" dirty="0" smtClean="0"/>
              </a:p>
              <a:p>
                <a:pPr lvl="1"/>
                <a:r>
                  <a:rPr lang="en-US" sz="1500" dirty="0" smtClean="0"/>
                  <a:t>Reduction</a:t>
                </a:r>
              </a:p>
              <a:p>
                <a:pPr lvl="2"/>
                <a:r>
                  <a:rPr lang="en-US" sz="15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/>
                          </a:rPr>
                          <m:t>(32</m:t>
                        </m:r>
                        <m:r>
                          <a:rPr lang="en-US" sz="13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300" b="0" i="1" smtClean="0">
                            <a:latin typeface="Cambria Math"/>
                          </a:rPr>
                          <m:t>−26</m:t>
                        </m:r>
                        <m:r>
                          <a:rPr lang="en-US" sz="13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3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300" b="0" i="1" smtClean="0">
                            <a:latin typeface="Cambria Math"/>
                          </a:rPr>
                          <m:t>32</m:t>
                        </m:r>
                        <m:r>
                          <a:rPr lang="en-US" sz="13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1300" b="0" i="1" smtClean="0">
                        <a:latin typeface="Cambria Math"/>
                      </a:rPr>
                      <m:t>∗100=18.75%</m:t>
                    </m:r>
                  </m:oMath>
                </a14:m>
                <a:endParaRPr lang="en-US" sz="1300" dirty="0" smtClean="0"/>
              </a:p>
              <a:p>
                <a:pPr lvl="1"/>
                <a:endParaRPr lang="en-US" sz="17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666999"/>
                <a:ext cx="3276600" cy="2438401"/>
              </a:xfrm>
              <a:prstGeom prst="rect">
                <a:avLst/>
              </a:prstGeom>
              <a:blipFill rotWithShape="1">
                <a:blip r:embed="rId3"/>
                <a:stretch>
                  <a:fillRect l="-186"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33767"/>
          <a:stretch/>
        </p:blipFill>
        <p:spPr>
          <a:xfrm>
            <a:off x="431800" y="3569891"/>
            <a:ext cx="5257800" cy="15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Non-Transition Threshold for Speed 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19200"/>
                <a:ext cx="5486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300" dirty="0" smtClean="0"/>
                  <a:t>: Number of scan flip-flops,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300" dirty="0" smtClean="0"/>
                  <a:t>: Number of scan clock speeds,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l-GR" sz="2300" i="1" dirty="0" smtClean="0">
                        <a:latin typeface="Cambria Math"/>
                      </a:rPr>
                      <m:t>𝛼</m:t>
                    </m:r>
                    <m:r>
                      <a:rPr lang="en-US" sz="2300" i="1" baseline="-25000" dirty="0" smtClean="0">
                        <a:latin typeface="Cambria Math"/>
                      </a:rPr>
                      <m:t>𝑝𝑒𝑎𝑘</m:t>
                    </m:r>
                  </m:oMath>
                </a14:m>
                <a:r>
                  <a:rPr lang="en-US" sz="2300" dirty="0" smtClean="0"/>
                  <a:t>: Peak activity factor in scan chain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Activity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𝑁𝑢𝑚𝑏𝑒𝑟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𝑡𝑟𝑎𝑛𝑠𝑖𝑡𝑖𝑜𝑛𝑠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𝑠𝑐𝑎𝑛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𝑐h𝑎𝑖𝑛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𝑓𝑙𝑖𝑝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𝑓𝑙𝑜𝑝𝑠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300" dirty="0" smtClean="0"/>
                  <a:t>Maximum number of transitions in scan chain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300" dirty="0" smtClean="0"/>
              </a:p>
              <a:p>
                <a:pPr lvl="1"/>
                <a:r>
                  <a:rPr lang="en-US" sz="2000" dirty="0" smtClean="0"/>
                  <a:t>Range of number of transitions in scan chain: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Range of number of non-transitions in scan chain: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𝑁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 −0)</m:t>
                    </m:r>
                  </m:oMath>
                </a14:m>
                <a:r>
                  <a:rPr lang="en-US" sz="2000" dirty="0" smtClean="0"/>
                  <a:t>, i.e.,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/>
                          </a:rPr>
                          <m:t>1−</m:t>
                        </m:r>
                        <m:r>
                          <a:rPr lang="el-GR" sz="2000" i="1" dirty="0">
                            <a:latin typeface="Cambria Math"/>
                          </a:rPr>
                          <m:t> </m:t>
                        </m:r>
                        <m:r>
                          <a:rPr lang="el-GR" sz="2000" i="1" dirty="0">
                            <a:latin typeface="Cambria Math"/>
                          </a:rPr>
                          <m:t>𝛼</m:t>
                        </m:r>
                        <m:r>
                          <a:rPr lang="en-US" sz="2000" i="1" baseline="-25000" dirty="0" smtClean="0">
                            <a:latin typeface="Cambria Math"/>
                          </a:rPr>
                          <m:t>𝑝𝑒𝑎𝑘</m:t>
                        </m:r>
                      </m:e>
                    </m:d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000" dirty="0" smtClean="0"/>
              </a:p>
              <a:p>
                <a:pPr lvl="2"/>
                <a:r>
                  <a:rPr lang="en-US" sz="1700" dirty="0" smtClean="0"/>
                  <a:t>Bias: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</a:rPr>
                      <m:t>𝑁</m:t>
                    </m:r>
                    <m:r>
                      <a:rPr lang="en-US" sz="1700" i="1" dirty="0" smtClean="0">
                        <a:latin typeface="Cambria Math"/>
                      </a:rPr>
                      <m:t>(1− </m:t>
                    </m:r>
                    <m:r>
                      <a:rPr lang="el-GR" sz="1700" i="1" dirty="0">
                        <a:latin typeface="Cambria Math"/>
                      </a:rPr>
                      <m:t>𝛼</m:t>
                    </m:r>
                    <m:r>
                      <a:rPr lang="en-US" sz="1700" i="1" baseline="-25000" dirty="0">
                        <a:latin typeface="Cambria Math"/>
                      </a:rPr>
                      <m:t>𝑝𝑒𝑎𝑘</m:t>
                    </m:r>
                    <m:r>
                      <a:rPr lang="en-US" sz="1700" i="1" dirty="0">
                        <a:latin typeface="Cambria Math"/>
                      </a:rPr>
                      <m:t>) </m:t>
                    </m:r>
                  </m:oMath>
                </a14:m>
                <a:endParaRPr lang="en-US" sz="1700" dirty="0" smtClean="0"/>
              </a:p>
              <a:p>
                <a:pPr lvl="2"/>
                <a:r>
                  <a:rPr lang="en-US" sz="1700" dirty="0" smtClean="0"/>
                  <a:t>=&gt; Range: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700" dirty="0" smtClean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17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17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300" dirty="0" smtClean="0"/>
                  <a:t>To enable speed change for all ranges of non-transitions, threshold for </a:t>
                </a:r>
                <a:r>
                  <a:rPr lang="en-US" dirty="0" smtClean="0"/>
                  <a:t>change of frequency </a:t>
                </a:r>
                <a:r>
                  <a:rPr lang="en-US" sz="23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3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sz="23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19200"/>
                <a:ext cx="5486400" cy="5105400"/>
              </a:xfrm>
              <a:blipFill rotWithShape="1">
                <a:blip r:embed="rId2"/>
                <a:stretch>
                  <a:fillRect l="-556" t="-2029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4346711"/>
                  </p:ext>
                </p:extLst>
              </p:nvPr>
            </p:nvGraphicFramePr>
            <p:xfrm>
              <a:off x="5715002" y="2209800"/>
              <a:ext cx="3276599" cy="30477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2201"/>
                    <a:gridCol w="1124872"/>
                    <a:gridCol w="1059526"/>
                  </a:tblGrid>
                  <a:tr h="2296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Time period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 of Scan Clock</a:t>
                          </a:r>
                          <a:endParaRPr lang="en-US" sz="1200" dirty="0" smtClean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Number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 of non-transitions in Scan Chain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rebuchet MS" pitchFamily="34" charset="0"/>
                          </a:endParaRPr>
                        </a:p>
                      </a:txBody>
                      <a:tcPr/>
                    </a:tc>
                  </a:tr>
                  <a:tr h="229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Lower limit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Upper limit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360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 smtClean="0">
                              <a:latin typeface="Trebuchet MS" pitchFamily="34" charset="0"/>
                              <a:cs typeface="Traditional Arabic" pitchFamily="2" charset="-78"/>
                            </a:rPr>
                            <a:t>vT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0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61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(v-1)T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29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85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(v-i+1)T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−1)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29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412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−1)</m:t>
                                        </m:r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1200" smtClean="0">
                                            <a:latin typeface="Cambria Math"/>
                                          </a:rPr>
                                          <m:t>𝑝𝑒𝑎𝑘</m:t>
                                        </m:r>
                                      </m:sub>
                                    </m:sSub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200" smtClean="0"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4346711"/>
                  </p:ext>
                </p:extLst>
              </p:nvPr>
            </p:nvGraphicFramePr>
            <p:xfrm>
              <a:off x="5715002" y="2209800"/>
              <a:ext cx="3276599" cy="31095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2201"/>
                    <a:gridCol w="1124872"/>
                    <a:gridCol w="1059526"/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Time period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 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of Scan Clock</a:t>
                          </a:r>
                          <a:endParaRPr lang="en-US" sz="1200" dirty="0" smtClean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Number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 of 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non-transitions in </a:t>
                          </a:r>
                          <a:r>
                            <a:rPr lang="en-US" sz="1200" baseline="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Scan Chain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rebuchet MS" pitchFamily="34" charset="0"/>
                          </a:endParaRPr>
                        </a:p>
                      </a:txBody>
                      <a:tcPr/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Lower limit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Upper limit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440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 smtClean="0">
                              <a:latin typeface="Trebuchet MS" pitchFamily="34" charset="0"/>
                              <a:cs typeface="Traditional Arabic" pitchFamily="2" charset="-78"/>
                            </a:rPr>
                            <a:t>vT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0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9195" t="-168056" b="-441667"/>
                          </a:stretch>
                        </a:blipFill>
                      </a:tcPr>
                    </a:tc>
                  </a:tr>
                  <a:tr h="442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(v-1)T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826" t="-264384" r="-94565" b="-335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9195" t="-264384" b="-33561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47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(v-i+1)T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826" t="-403896" r="-94565" b="-159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9195" t="-403896" b="-15974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.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47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rebuchet MS" pitchFamily="34" charset="0"/>
                              <a:cs typeface="Traditional Arabic" pitchFamily="2" charset="-78"/>
                            </a:rPr>
                            <a:t>T</a:t>
                          </a:r>
                          <a:endParaRPr lang="en-US" sz="1200" dirty="0">
                            <a:latin typeface="Trebuchet MS" pitchFamily="34" charset="0"/>
                            <a:cs typeface="Traditional Arabic" pitchFamily="2" charset="-78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826" t="-555128" r="-94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9195" t="-555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12"/>
          <p:cNvSpPr txBox="1">
            <a:spLocks/>
          </p:cNvSpPr>
          <p:nvPr/>
        </p:nvSpPr>
        <p:spPr>
          <a:xfrm>
            <a:off x="5562600" y="1676400"/>
            <a:ext cx="3505200" cy="536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Scan clock frequencies used for various number of non-transitions in scan chain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Implementation in BIST Circuits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Activity factor of captured vector assumed to be 1</a:t>
                </a:r>
              </a:p>
              <a:p>
                <a:pPr lvl="1"/>
                <a:r>
                  <a:rPr lang="en-US" dirty="0" smtClean="0"/>
                  <a:t>Number of transitions in scan chain prior to scan-in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27432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Number of scan flip-flops)</a:t>
                </a:r>
              </a:p>
              <a:p>
                <a:pPr lvl="1"/>
                <a:r>
                  <a:rPr lang="en-US" dirty="0" smtClean="0"/>
                  <a:t>Worst case assumption to ensure scan-out does not cause power to exceed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baseline="-25000" dirty="0" smtClean="0">
                        <a:latin typeface="Cambria Math"/>
                      </a:rPr>
                      <m:t>𝑏𝑢𝑑𝑔𝑒𝑡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Scan-in always started at lowest possible frequency (estimated for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Monitor number of non-transitions entering scan chain</a:t>
                </a:r>
              </a:p>
              <a:p>
                <a:r>
                  <a:rPr lang="en-US" dirty="0" smtClean="0"/>
                  <a:t>Step up frequency if increase in number of non-transitions in scan chain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70" t="-864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Scan Chain,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724400" cy="30449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228600" y="4724400"/>
                <a:ext cx="5105400" cy="1828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Multiplexor used to choose lowest frequency</a:t>
                </a:r>
              </a:p>
              <a:p>
                <a:pPr lvl="1"/>
                <a:r>
                  <a:rPr lang="en-US" dirty="0"/>
                  <a:t>Frequency divider not capable of generating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/1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Reset generator generates reset signal for counter, frequency control block, frequency divider at start of scan-in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28600" y="4724400"/>
                <a:ext cx="5105400" cy="1828800"/>
              </a:xfrm>
              <a:blipFill rotWithShape="1">
                <a:blip r:embed="rId4"/>
                <a:stretch>
                  <a:fillRect l="-239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4"/>
              <p:cNvSpPr txBox="1">
                <a:spLocks/>
              </p:cNvSpPr>
              <p:nvPr/>
            </p:nvSpPr>
            <p:spPr>
              <a:xfrm>
                <a:off x="5105400" y="1234440"/>
                <a:ext cx="3733800" cy="493776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/>
                  <a:t>Activity monitor</a:t>
                </a:r>
              </a:p>
              <a:p>
                <a:pPr lvl="1"/>
                <a:r>
                  <a:rPr lang="en-US" sz="2200" dirty="0"/>
                  <a:t>XNOR output = 1 if non-transition enters scan chain</a:t>
                </a:r>
              </a:p>
              <a:p>
                <a:pPr lvl="1"/>
                <a:r>
                  <a:rPr lang="en-US" sz="2200" dirty="0"/>
                  <a:t>Counter keeps track of number of non-transitions</a:t>
                </a:r>
              </a:p>
              <a:p>
                <a:pPr lvl="2"/>
                <a:r>
                  <a:rPr lang="en-US" sz="2200" dirty="0"/>
                  <a:t>set to 0 at start of scan-in of every vector</a:t>
                </a:r>
              </a:p>
              <a:p>
                <a:r>
                  <a:rPr lang="en-US" sz="2500" dirty="0" smtClean="0"/>
                  <a:t>Counter counts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200" dirty="0" smtClean="0"/>
                  <a:t> </a:t>
                </a:r>
              </a:p>
              <a:p>
                <a:pPr lvl="1"/>
                <a:r>
                  <a:rPr lang="en-US" sz="2200" dirty="0" smtClean="0"/>
                  <a:t>Speed_up = 1,Frequency control block steps up frequency</a:t>
                </a:r>
              </a:p>
              <a:p>
                <a:pPr lvl="1"/>
                <a:r>
                  <a:rPr lang="en-US" sz="2200" dirty="0" smtClean="0"/>
                  <a:t>Counter reset to 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34440"/>
                <a:ext cx="3733800" cy="4937760"/>
              </a:xfrm>
              <a:prstGeom prst="rect">
                <a:avLst/>
              </a:prstGeom>
              <a:blipFill rotWithShape="1">
                <a:blip r:embed="rId5"/>
                <a:stretch>
                  <a:fillRect l="-980" t="-864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2"/>
          <p:cNvSpPr txBox="1">
            <a:spLocks/>
          </p:cNvSpPr>
          <p:nvPr/>
        </p:nvSpPr>
        <p:spPr>
          <a:xfrm>
            <a:off x="304800" y="4264152"/>
            <a:ext cx="4724400" cy="460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Implementation in BIST circuits with single scan chain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>
                <a:solidFill>
                  <a:srgbClr val="FF0000"/>
                </a:solidFill>
              </a:rPr>
              <a:t>peak</a:t>
            </a:r>
            <a:r>
              <a:rPr lang="en-US" sz="1400" dirty="0">
                <a:solidFill>
                  <a:srgbClr val="FF0000"/>
                </a:solidFill>
              </a:rPr>
              <a:t>=1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Multiple </a:t>
                </a:r>
                <a:r>
                  <a:rPr lang="en-US" dirty="0"/>
                  <a:t>Scan </a:t>
                </a:r>
                <a:r>
                  <a:rPr lang="en-US" dirty="0" smtClean="0"/>
                  <a:t>Chains,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312"/>
            <a:ext cx="3657600" cy="2808288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4267200" y="1615440"/>
            <a:ext cx="4572000" cy="3185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Activity </a:t>
            </a:r>
            <a:r>
              <a:rPr lang="en-US" sz="2300" dirty="0" smtClean="0"/>
              <a:t>monitor modified</a:t>
            </a:r>
            <a:endParaRPr lang="en-US" sz="2300" dirty="0"/>
          </a:p>
          <a:p>
            <a:pPr lvl="1"/>
            <a:r>
              <a:rPr lang="en-US" sz="2000" dirty="0" smtClean="0"/>
              <a:t>XNORs at first flip-flop of every scan chain</a:t>
            </a:r>
            <a:endParaRPr lang="en-US" sz="2000" dirty="0"/>
          </a:p>
          <a:p>
            <a:pPr lvl="1"/>
            <a:r>
              <a:rPr lang="en-US" sz="2000" dirty="0" smtClean="0"/>
              <a:t>Parallel Counter </a:t>
            </a:r>
            <a:r>
              <a:rPr lang="en-US" sz="2000" dirty="0"/>
              <a:t>keeps track of number of </a:t>
            </a:r>
            <a:r>
              <a:rPr lang="en-US" sz="2000" dirty="0" smtClean="0"/>
              <a:t>non-transitions</a:t>
            </a:r>
          </a:p>
          <a:p>
            <a:pPr lvl="2"/>
            <a:r>
              <a:rPr lang="en-US" sz="1700" dirty="0" smtClean="0"/>
              <a:t>Counts up by number of 1s at its input</a:t>
            </a:r>
            <a:endParaRPr lang="en-US" sz="1700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381000" y="4492752"/>
            <a:ext cx="3733800" cy="6888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Modified activity monitor in BIST circuits with multiple scan chains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>
                <a:solidFill>
                  <a:srgbClr val="FF0000"/>
                </a:solidFill>
              </a:rPr>
              <a:t>peak</a:t>
            </a:r>
            <a:r>
              <a:rPr lang="en-US" sz="1400" dirty="0">
                <a:solidFill>
                  <a:srgbClr val="FF0000"/>
                </a:solidFill>
              </a:rPr>
              <a:t>=1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Mathematical Analysis -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800" dirty="0"/>
                  <a:t>: Activity factor of scan-in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800" dirty="0"/>
                  <a:t>: Activity factor of captured vector,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: Total number of speeds available,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800" dirty="0"/>
                  <a:t>: Number of scan flip-flops</a:t>
                </a:r>
              </a:p>
              <a:p>
                <a:r>
                  <a:rPr lang="en-US" dirty="0"/>
                  <a:t>Reduction in scan time</a:t>
                </a:r>
              </a:p>
              <a:p>
                <a:pPr lvl="1"/>
                <a:r>
                  <a:rPr lang="en-US" dirty="0"/>
                  <a:t>Computed with respect to scan time when vectors are run at frequency corresponding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7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Mathematical Analysis -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Verified with simulations</a:t>
                </a:r>
              </a:p>
              <a:p>
                <a:pPr lvl="1"/>
                <a:r>
                  <a:rPr lang="en-US" dirty="0" smtClean="0"/>
                  <a:t>C </a:t>
                </a:r>
                <a:r>
                  <a:rPr lang="en-US" dirty="0"/>
                  <a:t>program to generate random </a:t>
                </a:r>
                <a:r>
                  <a:rPr lang="en-US" dirty="0" smtClean="0"/>
                  <a:t>vectors, N=1000,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=1 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143000"/>
              </a:xfrm>
              <a:blipFill rotWithShape="1">
                <a:blip r:embed="rId3"/>
                <a:stretch>
                  <a:fillRect l="-370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280860"/>
                  </p:ext>
                </p:extLst>
              </p:nvPr>
            </p:nvGraphicFramePr>
            <p:xfrm>
              <a:off x="609600" y="2667003"/>
              <a:ext cx="3657600" cy="2514597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609600"/>
                    <a:gridCol w="1447800"/>
                    <a:gridCol w="1600200"/>
                  </a:tblGrid>
                  <a:tr h="270366">
                    <a:tc rowSpan="2"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Reduction in Scan-In Time (%)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935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Simulation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Equation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0.34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12.64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18.78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18.75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16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22.03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21.88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32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23.56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23.44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64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25.17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24.22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27.41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24.61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280860"/>
                  </p:ext>
                </p:extLst>
              </p:nvPr>
            </p:nvGraphicFramePr>
            <p:xfrm>
              <a:off x="609600" y="2667003"/>
              <a:ext cx="3657600" cy="2514597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609600"/>
                    <a:gridCol w="1447800"/>
                    <a:gridCol w="1600200"/>
                  </a:tblGrid>
                  <a:tr h="270366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4"/>
                          <a:stretch>
                            <a:fillRect t="-9412" r="-500000" b="-40235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6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Reduction in Scan-In Time (%)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935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Simulation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Equation</a:t>
                          </a:r>
                        </a:p>
                      </a:txBody>
                      <a:tcPr marL="9525" marR="9525" marT="9525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0.34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12.64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18.78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18.75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16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22.03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21.88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32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23.56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23.44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64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25.17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24.22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  <a:tr h="24935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128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27.41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rebuchet MS"/>
                            </a:rPr>
                            <a:t>24.61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/>
              <p:cNvSpPr txBox="1">
                <a:spLocks/>
              </p:cNvSpPr>
              <p:nvPr/>
            </p:nvSpPr>
            <p:spPr>
              <a:xfrm>
                <a:off x="457200" y="5905500"/>
                <a:ext cx="8229600" cy="5715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300" dirty="0" smtClean="0"/>
                  <a:t>Reduction in scan-in time higher for lower </a:t>
                </a:r>
                <a14:m>
                  <m:oMath xmlns:m="http://schemas.openxmlformats.org/officeDocument/2006/math">
                    <m:r>
                      <a:rPr lang="el-GR" sz="2300" i="1" dirty="0" smtClean="0">
                        <a:latin typeface="Cambria Math"/>
                      </a:rPr>
                      <m:t>𝛼</m:t>
                    </m:r>
                    <m:r>
                      <a:rPr lang="en-US" sz="2300" i="1" baseline="-25000" dirty="0" smtClean="0">
                        <a:latin typeface="Cambria Math"/>
                      </a:rPr>
                      <m:t>𝑖𝑛</m:t>
                    </m:r>
                  </m:oMath>
                </a14:m>
                <a:endParaRPr lang="en-US" sz="2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05500"/>
                <a:ext cx="8229600" cy="571500"/>
              </a:xfrm>
              <a:prstGeom prst="rect">
                <a:avLst/>
              </a:prstGeom>
              <a:blipFill rotWithShape="1">
                <a:blip r:embed="rId6"/>
                <a:stretch>
                  <a:fillRect l="-370" t="-7447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2286003"/>
                <a:ext cx="42130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Trebuchet MS"/>
                  </a:rPr>
                  <a:t>Reduction in scan-in time vs.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0.5)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3"/>
                <a:ext cx="4213013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2"/>
              <p:cNvSpPr txBox="1">
                <a:spLocks/>
              </p:cNvSpPr>
              <p:nvPr/>
            </p:nvSpPr>
            <p:spPr>
              <a:xfrm>
                <a:off x="4267200" y="5559552"/>
                <a:ext cx="4481284" cy="46024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Variation of scan-in time reduction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for different values of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59552"/>
                <a:ext cx="4481284" cy="460248"/>
              </a:xfrm>
              <a:prstGeom prst="rect">
                <a:avLst/>
              </a:prstGeom>
              <a:blipFill rotWithShape="1">
                <a:blip r:embed="rId8"/>
                <a:stretch>
                  <a:fillRect t="-11842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057400"/>
            <a:ext cx="4565650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Experimental </a:t>
                </a:r>
                <a:r>
                  <a:rPr lang="en-US" dirty="0" smtClean="0"/>
                  <a:t>Results -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4495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Flip-flops added at primary inputs and outputs of Test-per-scan BIST model and chained together</a:t>
            </a:r>
          </a:p>
          <a:p>
            <a:pPr lvl="1"/>
            <a:r>
              <a:rPr lang="en-US" sz="1700" dirty="0" smtClean="0"/>
              <a:t>Total number of scan flip-flops = Number of primary inputs + Number of D-type flip-flops + Number of primary outputs</a:t>
            </a:r>
          </a:p>
          <a:p>
            <a:r>
              <a:rPr lang="en-US" sz="2000" dirty="0"/>
              <a:t>Circuits built with and without Dynamic Scan Clock Control</a:t>
            </a:r>
          </a:p>
          <a:p>
            <a:pPr lvl="1"/>
            <a:r>
              <a:rPr lang="en-US" sz="1700" dirty="0" err="1"/>
              <a:t>MentorGraphics</a:t>
            </a:r>
            <a:r>
              <a:rPr lang="en-US" sz="1700" dirty="0"/>
              <a:t> </a:t>
            </a:r>
            <a:r>
              <a:rPr lang="en-US" sz="1700" dirty="0" err="1"/>
              <a:t>ModelSim</a:t>
            </a:r>
            <a:r>
              <a:rPr lang="en-US" sz="1700" dirty="0"/>
              <a:t> used to find testing time in both cases</a:t>
            </a:r>
          </a:p>
          <a:p>
            <a:pPr lvl="1"/>
            <a:r>
              <a:rPr lang="en-US" sz="1700" dirty="0"/>
              <a:t>Synopsys </a:t>
            </a:r>
            <a:r>
              <a:rPr lang="en-US" sz="1700" dirty="0" err="1"/>
              <a:t>DesignCompiler</a:t>
            </a:r>
            <a:r>
              <a:rPr lang="en-US" sz="1700" dirty="0"/>
              <a:t> used to estimate area</a:t>
            </a:r>
          </a:p>
          <a:p>
            <a:pPr lvl="1"/>
            <a:r>
              <a:rPr lang="en-US" sz="1700" dirty="0"/>
              <a:t>Synopsys </a:t>
            </a:r>
            <a:r>
              <a:rPr lang="en-US" sz="1700" dirty="0" err="1"/>
              <a:t>PrimeTime</a:t>
            </a:r>
            <a:r>
              <a:rPr lang="en-US" sz="1700" dirty="0"/>
              <a:t> PX used for power (activity per unit time) analysis</a:t>
            </a:r>
          </a:p>
          <a:p>
            <a:pPr lvl="1"/>
            <a:endParaRPr lang="en-US" sz="1700" dirty="0" smtClean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495800" cy="3962400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4419600"/>
            <a:ext cx="8376306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724400" y="5483352"/>
            <a:ext cx="42672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Test-per-scan BIST model (modified)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Experimental Results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800" i="1" dirty="0" smtClean="0">
                        <a:latin typeface="Cambria Math"/>
                      </a:rPr>
                      <m:t> = 1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2671525"/>
              </p:ext>
            </p:extLst>
          </p:nvPr>
        </p:nvGraphicFramePr>
        <p:xfrm>
          <a:off x="228601" y="1447800"/>
          <a:ext cx="8610600" cy="2047070"/>
        </p:xfrm>
        <a:graphic>
          <a:graphicData uri="http://schemas.openxmlformats.org/drawingml/2006/table">
            <a:tbl>
              <a:tblPr/>
              <a:tblGrid>
                <a:gridCol w="893552"/>
                <a:gridCol w="2193266"/>
                <a:gridCol w="1949570"/>
                <a:gridCol w="1868338"/>
                <a:gridCol w="170587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Circuit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scan flip-flops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frequencies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Reduction in time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Increase in area (%)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s386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s5378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s13207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s35932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s38584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11092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Reduction in test time in ISCAS89 benchmark circuits – single scan chain, self tested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994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Trebuchet MS"/>
              </a:rPr>
              <a:t>Activity per unit time analysis (Synopsys </a:t>
            </a:r>
            <a:r>
              <a:rPr lang="en-US" sz="1200" dirty="0" err="1" smtClean="0">
                <a:solidFill>
                  <a:srgbClr val="FF0000"/>
                </a:solidFill>
                <a:latin typeface="Trebuchet MS"/>
              </a:rPr>
              <a:t>PrimeTime</a:t>
            </a:r>
            <a:r>
              <a:rPr lang="en-US" sz="1200" dirty="0" smtClean="0">
                <a:solidFill>
                  <a:srgbClr val="FF0000"/>
                </a:solidFill>
                <a:latin typeface="Trebuchet MS"/>
              </a:rPr>
              <a:t> PX) – s386 circuit</a:t>
            </a:r>
            <a:endParaRPr 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5791200" y="4419600"/>
                <a:ext cx="3200400" cy="1981200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17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5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ea typeface="Cambria Math"/>
                  </a:rPr>
                  <a:t>Single scan vector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𝑖𝑛</m:t>
                        </m:r>
                      </m:sub>
                    </m:sSub>
                    <m:r>
                      <a:rPr lang="en-US" sz="1500" i="1">
                        <a:latin typeface="Cambria Math"/>
                        <a:ea typeface="Cambria Math"/>
                      </a:rPr>
                      <m:t>=0.25</m:t>
                    </m:r>
                  </m:oMath>
                </a14:m>
                <a:endParaRPr lang="en-US" sz="1200" dirty="0"/>
              </a:p>
              <a:p>
                <a:r>
                  <a:rPr lang="en-US" sz="1500" dirty="0"/>
                  <a:t>Test time reduction </a:t>
                </a:r>
              </a:p>
              <a:p>
                <a:pPr lvl="1"/>
                <a:r>
                  <a:rPr lang="en-US" sz="1200" dirty="0"/>
                  <a:t>22.5%</a:t>
                </a:r>
              </a:p>
              <a:p>
                <a:r>
                  <a:rPr lang="en-US" sz="1800" dirty="0" smtClean="0"/>
                  <a:t>Activity per unit time closer to peak limit using dynamic scan clock technique</a:t>
                </a:r>
              </a:p>
              <a:p>
                <a:pPr lvl="1"/>
                <a:r>
                  <a:rPr lang="en-US" sz="1500" dirty="0" smtClean="0"/>
                  <a:t>Peak limit never exceeded</a:t>
                </a:r>
                <a:endParaRPr lang="en-US" sz="15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419600"/>
                <a:ext cx="3200400" cy="1981200"/>
              </a:xfrm>
              <a:prstGeom prst="rect">
                <a:avLst/>
              </a:prstGeom>
              <a:blipFill rotWithShape="1">
                <a:blip r:embed="rId3"/>
                <a:stretch>
                  <a:fillRect t="-3385" r="-2667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79214"/>
              </p:ext>
            </p:extLst>
          </p:nvPr>
        </p:nvGraphicFramePr>
        <p:xfrm>
          <a:off x="152400" y="3619502"/>
          <a:ext cx="6934200" cy="255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ontent Placeholder 3"/>
          <p:cNvSpPr txBox="1">
            <a:spLocks/>
          </p:cNvSpPr>
          <p:nvPr/>
        </p:nvSpPr>
        <p:spPr>
          <a:xfrm>
            <a:off x="6705600" y="3581399"/>
            <a:ext cx="3429000" cy="14478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629400" y="3581400"/>
            <a:ext cx="2362200" cy="14478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3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Experimental </a:t>
                </a:r>
                <a:r>
                  <a:rPr lang="en-US" dirty="0"/>
                  <a:t>Results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= 1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011146799"/>
                  </p:ext>
                </p:extLst>
              </p:nvPr>
            </p:nvGraphicFramePr>
            <p:xfrm>
              <a:off x="533400" y="1524000"/>
              <a:ext cx="8153399" cy="1818323"/>
            </p:xfrm>
            <a:graphic>
              <a:graphicData uri="http://schemas.openxmlformats.org/drawingml/2006/table">
                <a:tbl>
                  <a:tblPr/>
                  <a:tblGrid>
                    <a:gridCol w="712432"/>
                    <a:gridCol w="1424866"/>
                    <a:gridCol w="1165343"/>
                    <a:gridCol w="1955159"/>
                    <a:gridCol w="1794718"/>
                    <a:gridCol w="1100881"/>
                  </a:tblGrid>
                  <a:tr h="279083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Circuit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Number of scan flip-flops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Number of frequencies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Test time reduction (%) 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319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≈ </m:t>
                                </m:r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l-GR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l-GR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200" b="1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≈ </m:t>
                                </m:r>
                                <m:r>
                                  <a:rPr lang="el-GR" sz="12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l-GR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u226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1416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46.68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18.75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d281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3813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46.74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21.81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d695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8229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32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48.28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23.36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f2126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15593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49.15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24.18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q12710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26158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128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49.45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24.53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p93791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96916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512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49.72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24.81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a586710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41411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49.73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24.77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011146799"/>
                  </p:ext>
                </p:extLst>
              </p:nvPr>
            </p:nvGraphicFramePr>
            <p:xfrm>
              <a:off x="533400" y="1524000"/>
              <a:ext cx="8153399" cy="1818323"/>
            </p:xfrm>
            <a:graphic>
              <a:graphicData uri="http://schemas.openxmlformats.org/drawingml/2006/table">
                <a:tbl>
                  <a:tblPr/>
                  <a:tblGrid>
                    <a:gridCol w="712432"/>
                    <a:gridCol w="1424866"/>
                    <a:gridCol w="1165343"/>
                    <a:gridCol w="1955159"/>
                    <a:gridCol w="1794718"/>
                    <a:gridCol w="1100881"/>
                  </a:tblGrid>
                  <a:tr h="279083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Circuit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Number of scan flip-flops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Number of frequencies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Test time reduction (%) 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24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9688" t="-148387" r="-148438" b="-7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3537" t="-148387" r="-61565" b="-7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9227" t="-148387" b="-764516"/>
                          </a:stretch>
                        </a:blip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u226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1416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46.68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18.75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d281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3813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46.74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21.81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d695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8229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32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48.28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23.36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f2126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15593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49.15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24.18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q12710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26158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128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49.45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24.53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p93791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96916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512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49.72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24.81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240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a586710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41411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49.73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24.77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Bookman Old Style"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850856"/>
              </p:ext>
            </p:extLst>
          </p:nvPr>
        </p:nvGraphicFramePr>
        <p:xfrm>
          <a:off x="381000" y="3352800"/>
          <a:ext cx="4041775" cy="263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984197"/>
              </p:ext>
            </p:extLst>
          </p:nvPr>
        </p:nvGraphicFramePr>
        <p:xfrm>
          <a:off x="4632325" y="3352800"/>
          <a:ext cx="4041775" cy="263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11854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Reduction in test time in ITC02 benchmark circuits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0622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Distribution </a:t>
            </a:r>
            <a:r>
              <a:rPr lang="en-US" sz="1600" dirty="0">
                <a:solidFill>
                  <a:srgbClr val="FF0000"/>
                </a:solidFill>
                <a:latin typeface="Trebuchet MS"/>
              </a:rPr>
              <a:t>of activity factor for test vectors of s38584 </a:t>
            </a:r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circuit </a:t>
            </a:r>
            <a:endParaRPr lang="en-US" sz="1600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8190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a) without don’t care bits (961 vectors)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8190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b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) with don’t care bits (14196 vectors)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rebuchet MS" pitchFamily="34" charset="0"/>
              </a:rPr>
              <a:t>Reduce test time without exceeding power budget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Test power and test time are known problems</a:t>
            </a:r>
          </a:p>
          <a:p>
            <a:pPr lvl="2"/>
            <a:r>
              <a:rPr lang="en-US" dirty="0" smtClean="0"/>
              <a:t>Increasing test frequency increases test power - undesirable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latin typeface="Trebuchet MS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Implementation in BIST Circuits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Activity factor of scan-out vector assumed to be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transitions in scan chain prior to scan-in =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baseline="-25000" dirty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: Number of scan flip-flops)</a:t>
                </a:r>
              </a:p>
              <a:p>
                <a:pPr lvl="1"/>
                <a:r>
                  <a:rPr lang="en-US" dirty="0"/>
                  <a:t>Worst case assumption to ensure scan-out does not cause power to exceed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baseline="-25000" dirty="0">
                        <a:latin typeface="Cambria Math"/>
                      </a:rPr>
                      <m:t>𝑏𝑢𝑑𝑔𝑒𝑡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Scan-in always started at lowest possible frequency (estimated for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Monitor number of non-transitions </a:t>
                </a:r>
                <a:r>
                  <a:rPr lang="en-US" dirty="0" smtClean="0"/>
                  <a:t>entering and leaving </a:t>
                </a:r>
                <a:r>
                  <a:rPr lang="en-US" dirty="0"/>
                  <a:t>scan chain</a:t>
                </a:r>
              </a:p>
              <a:p>
                <a:pPr lvl="1"/>
                <a:r>
                  <a:rPr lang="en-US" dirty="0" smtClean="0"/>
                  <a:t>Step </a:t>
                </a:r>
                <a:r>
                  <a:rPr lang="en-US" dirty="0"/>
                  <a:t>up frequency if </a:t>
                </a:r>
                <a:r>
                  <a:rPr lang="en-US" dirty="0" smtClean="0"/>
                  <a:t>net number </a:t>
                </a:r>
                <a:r>
                  <a:rPr lang="en-US" dirty="0"/>
                  <a:t>of non-transitions </a:t>
                </a:r>
                <a:r>
                  <a:rPr lang="en-US" dirty="0" smtClean="0"/>
                  <a:t>that have entered </a:t>
                </a:r>
                <a:r>
                  <a:rPr lang="en-US" dirty="0"/>
                  <a:t>scan chain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Step </a:t>
                </a:r>
                <a:r>
                  <a:rPr lang="en-US" dirty="0" smtClean="0"/>
                  <a:t>down </a:t>
                </a:r>
                <a:r>
                  <a:rPr lang="en-US" dirty="0"/>
                  <a:t>frequency if </a:t>
                </a:r>
                <a:r>
                  <a:rPr lang="en-US" dirty="0" smtClean="0"/>
                  <a:t>net number </a:t>
                </a:r>
                <a:r>
                  <a:rPr lang="en-US" dirty="0"/>
                  <a:t>of non-transitions </a:t>
                </a:r>
                <a:r>
                  <a:rPr lang="en-US" dirty="0" smtClean="0"/>
                  <a:t>that have left scan </a:t>
                </a:r>
                <a:r>
                  <a:rPr lang="en-US" dirty="0"/>
                  <a:t>chain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70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Single Scan Chain,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4440"/>
            <a:ext cx="5029200" cy="310896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4"/>
              <p:cNvSpPr txBox="1">
                <a:spLocks/>
              </p:cNvSpPr>
              <p:nvPr/>
            </p:nvSpPr>
            <p:spPr>
              <a:xfrm>
                <a:off x="5257800" y="1234440"/>
                <a:ext cx="3733800" cy="493776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 smtClean="0"/>
                  <a:t>Counter counts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5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500" dirty="0" smtClean="0"/>
                  <a:t> </a:t>
                </a:r>
              </a:p>
              <a:p>
                <a:pPr lvl="1"/>
                <a:r>
                  <a:rPr lang="en-US" sz="2200" dirty="0" smtClean="0"/>
                  <a:t>Speed_up = 1, Frequency control block steps up frequency</a:t>
                </a:r>
              </a:p>
              <a:p>
                <a:pPr lvl="1"/>
                <a:r>
                  <a:rPr lang="en-US" sz="2200" dirty="0" smtClean="0"/>
                  <a:t>Counter reset to 0</a:t>
                </a:r>
              </a:p>
              <a:p>
                <a:r>
                  <a:rPr lang="en-US" sz="2500" dirty="0"/>
                  <a:t>Counter counts </a:t>
                </a:r>
                <a:r>
                  <a:rPr lang="en-US" sz="2500" dirty="0" smtClean="0"/>
                  <a:t>down to 0</a:t>
                </a:r>
                <a:endParaRPr lang="en-US" sz="2500" dirty="0"/>
              </a:p>
              <a:p>
                <a:pPr lvl="1"/>
                <a:r>
                  <a:rPr lang="en-US" sz="2200" dirty="0" smtClean="0"/>
                  <a:t>Slow_down </a:t>
                </a:r>
                <a:r>
                  <a:rPr lang="en-US" sz="2200" dirty="0"/>
                  <a:t>= 1</a:t>
                </a:r>
                <a:r>
                  <a:rPr lang="en-US" sz="2200" dirty="0" smtClean="0"/>
                  <a:t>, Frequency </a:t>
                </a:r>
                <a:r>
                  <a:rPr lang="en-US" sz="2200" dirty="0"/>
                  <a:t>control block steps </a:t>
                </a:r>
                <a:r>
                  <a:rPr lang="en-US" sz="2200" dirty="0" smtClean="0"/>
                  <a:t>down </a:t>
                </a:r>
                <a:r>
                  <a:rPr lang="en-US" sz="2200" dirty="0"/>
                  <a:t>frequency</a:t>
                </a:r>
              </a:p>
              <a:p>
                <a:pPr lvl="1"/>
                <a:r>
                  <a:rPr lang="en-US" sz="2200" dirty="0"/>
                  <a:t>Counter reset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34440"/>
                <a:ext cx="3733800" cy="4937760"/>
              </a:xfrm>
              <a:prstGeom prst="rect">
                <a:avLst/>
              </a:prstGeom>
              <a:blipFill rotWithShape="1">
                <a:blip r:embed="rId4"/>
                <a:stretch>
                  <a:fillRect l="-980" t="-864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4"/>
          <p:cNvSpPr txBox="1">
            <a:spLocks/>
          </p:cNvSpPr>
          <p:nvPr/>
        </p:nvSpPr>
        <p:spPr>
          <a:xfrm>
            <a:off x="152400" y="4742180"/>
            <a:ext cx="5257800" cy="16586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Activity monitor</a:t>
            </a:r>
          </a:p>
          <a:p>
            <a:pPr lvl="1"/>
            <a:r>
              <a:rPr lang="en-US" dirty="0" smtClean="0"/>
              <a:t>Count_up = 1 if non-transition enters scan chain</a:t>
            </a:r>
          </a:p>
          <a:p>
            <a:pPr lvl="1"/>
            <a:r>
              <a:rPr lang="en-US" dirty="0" smtClean="0"/>
              <a:t>Count_down = 1 if non-transition leaves scan chain</a:t>
            </a:r>
          </a:p>
          <a:p>
            <a:pPr lvl="1"/>
            <a:r>
              <a:rPr lang="en-US" dirty="0" smtClean="0"/>
              <a:t>Counter keeps track of number of non-transitions</a:t>
            </a:r>
          </a:p>
          <a:p>
            <a:pPr lvl="2"/>
            <a:r>
              <a:rPr lang="en-US" dirty="0" smtClean="0"/>
              <a:t>set to 0 at start of scan-in of every vector</a:t>
            </a: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152400" y="4340352"/>
            <a:ext cx="5105400" cy="460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Implementation in BIST circuits with single scan chain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&lt;1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Multiple </a:t>
                </a:r>
                <a:r>
                  <a:rPr lang="en-US" dirty="0"/>
                  <a:t>Scan </a:t>
                </a:r>
                <a:r>
                  <a:rPr lang="en-US" dirty="0" smtClean="0"/>
                  <a:t>Chains,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15359"/>
            <a:ext cx="4114800" cy="333764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4419600" y="1615440"/>
            <a:ext cx="4419600" cy="455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Activity </a:t>
            </a:r>
            <a:r>
              <a:rPr lang="en-US" sz="2300" dirty="0" smtClean="0"/>
              <a:t>monitor modified</a:t>
            </a:r>
            <a:endParaRPr lang="en-US" sz="2300" dirty="0"/>
          </a:p>
          <a:p>
            <a:pPr lvl="1"/>
            <a:r>
              <a:rPr lang="en-US" sz="2000" dirty="0" smtClean="0"/>
              <a:t>XNORs at first and last flip-flop of every scan chain</a:t>
            </a:r>
            <a:endParaRPr lang="en-US" sz="2000" dirty="0"/>
          </a:p>
          <a:p>
            <a:pPr lvl="1"/>
            <a:r>
              <a:rPr lang="en-US" sz="2000" dirty="0" smtClean="0"/>
              <a:t>Parallel Counter </a:t>
            </a:r>
            <a:r>
              <a:rPr lang="en-US" sz="2000" dirty="0"/>
              <a:t>keeps track of number of </a:t>
            </a:r>
            <a:r>
              <a:rPr lang="en-US" sz="2000" dirty="0" smtClean="0"/>
              <a:t>non-transitions</a:t>
            </a:r>
          </a:p>
          <a:p>
            <a:pPr lvl="2"/>
            <a:r>
              <a:rPr lang="en-US" sz="1700" dirty="0" smtClean="0"/>
              <a:t>Counts up by number of 1s at Count_up inputs</a:t>
            </a:r>
          </a:p>
          <a:p>
            <a:pPr lvl="2"/>
            <a:r>
              <a:rPr lang="en-US" sz="1700" dirty="0" smtClean="0"/>
              <a:t>Counts down by number of 1s at Count_down inputs</a:t>
            </a:r>
            <a:endParaRPr lang="en-US" sz="1700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304800" y="4949952"/>
            <a:ext cx="4114800" cy="688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Modified activity monitor in BIST circuits with multiple scan chains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&lt;1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Mathematical Analysis -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85240"/>
                <a:ext cx="8229600" cy="49377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800" dirty="0" smtClean="0"/>
                  <a:t>: Activity factor of scan-in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800" dirty="0"/>
                  <a:t>: Activity factor of </a:t>
                </a:r>
                <a:r>
                  <a:rPr lang="en-US" sz="1800" dirty="0" smtClean="0"/>
                  <a:t>captured vector,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 smtClean="0"/>
                  <a:t>: Total number of speeds available,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800" dirty="0" smtClean="0"/>
                  <a:t>: Number of scan flip-flops</a:t>
                </a:r>
              </a:p>
              <a:p>
                <a:r>
                  <a:rPr lang="en-US" dirty="0" smtClean="0"/>
                  <a:t>Reduction in scan time</a:t>
                </a:r>
              </a:p>
              <a:p>
                <a:pPr lvl="1"/>
                <a:r>
                  <a:rPr lang="en-US" dirty="0" smtClean="0"/>
                  <a:t>Computed with respect to scan time when vectors are run at frequency corresponding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85240"/>
                <a:ext cx="8229600" cy="4937760"/>
              </a:xfrm>
              <a:blipFill rotWithShape="1">
                <a:blip r:embed="rId3"/>
                <a:stretch>
                  <a:fillRect l="-37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7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Experimental </a:t>
                </a:r>
                <a:r>
                  <a:rPr lang="en-US" dirty="0"/>
                  <a:t>Results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&lt;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1 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4141158"/>
              </p:ext>
            </p:extLst>
          </p:nvPr>
        </p:nvGraphicFramePr>
        <p:xfrm>
          <a:off x="2286000" y="3921760"/>
          <a:ext cx="441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57200" y="1219200"/>
                <a:ext cx="8229600" cy="49377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17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5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ATPG pattern sets of 4 large benchmark circuits analyzed for trends in peak activity factor</a:t>
                </a:r>
              </a:p>
              <a:p>
                <a:pPr lvl="1"/>
                <a:r>
                  <a:rPr lang="en-US" dirty="0" smtClean="0"/>
                  <a:t>Mean (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≈ 0.57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Standard deviation (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≈ 0.025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+ 3</m:t>
                    </m:r>
                    <m:r>
                      <a:rPr lang="el-GR" i="1" dirty="0" smtClean="0"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latin typeface="Cambria Math"/>
                      </a:rPr>
                      <m:t> = 0.65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Peak activity factor lower than 0.65 in vector sets of all large benchmark circuits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229600" cy="4937760"/>
              </a:xfrm>
              <a:prstGeom prst="rect">
                <a:avLst/>
              </a:prstGeom>
              <a:blipFill rotWithShape="1">
                <a:blip r:embed="rId4"/>
                <a:stretch>
                  <a:fillRect l="-370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4600" y="5943600"/>
                <a:ext cx="411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Trebuchet MS"/>
                  </a:rPr>
                  <a:t>Normal distribution curve for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𝑝𝑒𝑎𝑘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Trebuchet M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43600"/>
                <a:ext cx="411480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Experimental </a:t>
                </a:r>
                <a:r>
                  <a:rPr lang="en-US" dirty="0"/>
                  <a:t>Results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=0.65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009205393"/>
                  </p:ext>
                </p:extLst>
              </p:nvPr>
            </p:nvGraphicFramePr>
            <p:xfrm>
              <a:off x="1143003" y="1428750"/>
              <a:ext cx="6781797" cy="2228850"/>
            </p:xfrm>
            <a:graphic>
              <a:graphicData uri="http://schemas.openxmlformats.org/drawingml/2006/table">
                <a:tbl>
                  <a:tblPr/>
                  <a:tblGrid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</a:tblGrid>
                  <a:tr h="152400">
                    <a:tc rowSpan="2"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1400" b="1" i="1" u="none" strike="noStrike" baseline="-25000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𝒊𝒏</m:t>
                                </m:r>
                              </m:oMath>
                            </m:oMathPara>
                          </a14:m>
                          <a:endParaRPr lang="el-GR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1400" b="1" i="1" u="none" strike="noStrike" baseline="-25000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𝒐𝒖𝒕</m:t>
                                </m:r>
                              </m:oMath>
                            </m:oMathPara>
                          </a14:m>
                          <a:endParaRPr lang="el-GR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49.9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722063328"/>
                  </p:ext>
                </p:extLst>
              </p:nvPr>
            </p:nvGraphicFramePr>
            <p:xfrm>
              <a:off x="1143003" y="1428750"/>
              <a:ext cx="6781797" cy="2228850"/>
            </p:xfrm>
            <a:graphic>
              <a:graphicData uri="http://schemas.openxmlformats.org/drawingml/2006/table">
                <a:tbl>
                  <a:tblPr/>
                  <a:tblGrid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  <a:gridCol w="753533"/>
                  </a:tblGrid>
                  <a:tr h="222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06" r="-796774" b="-424658"/>
                          </a:stretch>
                        </a:blipFill>
                      </a:tcPr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652" b="-9351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28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49.9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7.59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37008"/>
              </p:ext>
            </p:extLst>
          </p:nvPr>
        </p:nvGraphicFramePr>
        <p:xfrm>
          <a:off x="457200" y="3733800"/>
          <a:ext cx="3960588" cy="281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11092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Reduction in test time in t512505 circuit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343400" y="3688080"/>
                <a:ext cx="4419600" cy="15697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17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5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3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𝑖𝑛</m:t>
                    </m:r>
                    <m:r>
                      <a:rPr lang="en-US" i="1" dirty="0" smtClean="0">
                        <a:latin typeface="Cambria Math"/>
                      </a:rPr>
                      <m:t> &gt; </m:t>
                    </m:r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𝑜𝑢𝑡</m:t>
                    </m:r>
                    <m:r>
                      <a:rPr lang="en-US" i="1" dirty="0" smtClean="0">
                        <a:latin typeface="Cambria Math"/>
                      </a:rPr>
                      <m:t>  </m:t>
                    </m:r>
                  </m:oMath>
                </a14:m>
                <a:endParaRPr lang="en-US" dirty="0" smtClean="0">
                  <a:latin typeface="Trebuchet MS"/>
                </a:endParaRPr>
              </a:p>
              <a:p>
                <a:pPr lvl="1"/>
                <a:r>
                  <a:rPr lang="en-US" dirty="0" smtClean="0">
                    <a:latin typeface="Trebuchet MS"/>
                  </a:rPr>
                  <a:t>Number of non-transitions never increases =&gt; No speed-up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rebuchet MS"/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688080"/>
                <a:ext cx="4419600" cy="1569720"/>
              </a:xfrm>
              <a:prstGeom prst="rect">
                <a:avLst/>
              </a:prstGeom>
              <a:blipFill rotWithShape="1">
                <a:blip r:embed="rId5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52800" y="5078850"/>
                <a:ext cx="5029200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 algn="just">
                  <a:buAutoNum type="romanLcParenR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Scan-in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time reduction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𝑜𝑢𝑡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rebuchet MS"/>
                  </a:rPr>
                  <a:t>when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𝑖𝑛</m:t>
                    </m:r>
                    <m:r>
                      <a:rPr lang="en-US" sz="1600" b="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≈0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1600" i="1" baseline="-250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400050" indent="-400050" algn="just">
                  <a:buFontTx/>
                  <a:buAutoNum type="roman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Scan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reduction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vs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</a:rPr>
                      <m:t>. </m:t>
                    </m:r>
                    <m:r>
                      <a:rPr lang="el-GR" sz="16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𝑖𝑛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  <a:latin typeface="Trebuchet MS"/>
                      </a:rPr>
                      <m:t>when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FF0000"/>
                        </a:solidFill>
                        <a:latin typeface="Trebuchet MS"/>
                      </a:rPr>
                      <m:t> </m:t>
                    </m:r>
                    <m:r>
                      <a:rPr lang="el-GR" sz="16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𝑜𝑢𝑡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/>
                      </a:rPr>
                      <m:t> = 0.65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Trebuchet MS"/>
                </a:endParaRPr>
              </a:p>
              <a:p>
                <a:pPr marL="400050" indent="-400050" algn="just">
                  <a:buAutoNum type="romanLcParenR"/>
                </a:pP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078850"/>
                <a:ext cx="5029200" cy="861070"/>
              </a:xfrm>
              <a:prstGeom prst="rect">
                <a:avLst/>
              </a:prstGeom>
              <a:blipFill rotWithShape="1">
                <a:blip r:embed="rId6"/>
                <a:stretch>
                  <a:fillRect l="-485" t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4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in Externally Tested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19400"/>
            <a:ext cx="4041775" cy="2206752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216646" cy="198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Asynchronous protocol [3] necessary for communication between Automatic Test Equipment (ATE) and Device Under Test (DUT)</a:t>
            </a:r>
          </a:p>
          <a:p>
            <a:pPr lvl="1"/>
            <a:r>
              <a:rPr lang="en-US" sz="1800" dirty="0" smtClean="0"/>
              <a:t>Unlike BIST circuitry, patterns are not generated on-chip at the rate of dynamic clock generated on-chip</a:t>
            </a:r>
            <a:endParaRPr lang="en-US" sz="18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419600" y="2819400"/>
            <a:ext cx="4559046" cy="2438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Synchronizer between ATE and DUT</a:t>
            </a:r>
          </a:p>
          <a:p>
            <a:pPr lvl="1"/>
            <a:r>
              <a:rPr lang="en-US" sz="1900" dirty="0" smtClean="0"/>
              <a:t>Toggles handshake signal when DUT is ready for scan-in</a:t>
            </a:r>
          </a:p>
          <a:p>
            <a:pPr lvl="1"/>
            <a:r>
              <a:rPr lang="en-US" sz="1900" dirty="0" smtClean="0"/>
              <a:t>ATE scans in and scans out next bit and synchronizer toggles handshake signal</a:t>
            </a:r>
          </a:p>
          <a:p>
            <a:pPr lvl="1"/>
            <a:r>
              <a:rPr lang="en-US" sz="1900" dirty="0" smtClean="0"/>
              <a:t>DUT accepts new scan-in bit</a:t>
            </a:r>
            <a:endParaRPr lang="en-US" sz="19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5715000"/>
            <a:ext cx="8229600" cy="622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[3] W. J. Dally and J. W. Poulton,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Digital Systems Engineering,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Cambridge University Press, 1998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381000" y="5105400"/>
            <a:ext cx="40386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Simple asynchronous </a:t>
            </a:r>
            <a:r>
              <a:rPr lang="en-US" sz="1600" dirty="0">
                <a:solidFill>
                  <a:srgbClr val="FF0000"/>
                </a:solidFill>
              </a:rPr>
              <a:t>h</a:t>
            </a:r>
            <a:r>
              <a:rPr lang="en-US" sz="1600" dirty="0" smtClean="0">
                <a:solidFill>
                  <a:srgbClr val="FF0000"/>
                </a:solidFill>
              </a:rPr>
              <a:t>andshake Protocol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Scan Chain,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2352"/>
            <a:ext cx="5364589" cy="2898648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4577" y="4674326"/>
            <a:ext cx="8763000" cy="153575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Activity monitor, frequency control block, reset generator and synchronizer can be implemented on-chip, off-chip on performance board or in software (pre-simulated data)</a:t>
            </a:r>
          </a:p>
          <a:p>
            <a:pPr lvl="1"/>
            <a:r>
              <a:rPr lang="en-US" sz="1500" dirty="0" smtClean="0"/>
              <a:t>Trade-off between hardware overhead and test program size</a:t>
            </a:r>
          </a:p>
          <a:p>
            <a:pPr lvl="1"/>
            <a:r>
              <a:rPr lang="en-US" sz="1500" dirty="0" smtClean="0"/>
              <a:t>If dynamic clock is pre-simulated and stored in test program, synchronizer block need not be used</a:t>
            </a:r>
          </a:p>
          <a:p>
            <a:pPr lvl="1"/>
            <a:endParaRPr lang="en-US" sz="1500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154577" y="4236938"/>
            <a:ext cx="5593189" cy="460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Implementation in externally tested circuits with single scan chain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>
                <a:solidFill>
                  <a:srgbClr val="FF0000"/>
                </a:solidFill>
              </a:rPr>
              <a:t>peak</a:t>
            </a:r>
            <a:r>
              <a:rPr lang="en-US" sz="1400" dirty="0">
                <a:solidFill>
                  <a:srgbClr val="FF0000"/>
                </a:solidFill>
              </a:rPr>
              <a:t>=1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69389" y="1262743"/>
            <a:ext cx="3474611" cy="225987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Similar to implementation in BIST circuits</a:t>
            </a:r>
          </a:p>
          <a:p>
            <a:pPr lvl="1"/>
            <a:r>
              <a:rPr lang="en-US" sz="2000" dirty="0" smtClean="0"/>
              <a:t>additional synchronizer</a:t>
            </a:r>
          </a:p>
        </p:txBody>
      </p:sp>
    </p:spTree>
    <p:extLst>
      <p:ext uri="{BB962C8B-B14F-4D97-AF65-F5344CB8AC3E}">
        <p14:creationId xmlns:p14="http://schemas.microsoft.com/office/powerpoint/2010/main" val="14007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Multiple </a:t>
                </a:r>
                <a:r>
                  <a:rPr lang="en-US" dirty="0"/>
                  <a:t>Scan </a:t>
                </a:r>
                <a:r>
                  <a:rPr lang="en-US" dirty="0" smtClean="0"/>
                  <a:t>Chains,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312"/>
            <a:ext cx="3657600" cy="2808288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4267200" y="1615440"/>
            <a:ext cx="4572000" cy="3185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Activity </a:t>
            </a:r>
            <a:r>
              <a:rPr lang="en-US" sz="2300" dirty="0" smtClean="0"/>
              <a:t>monitor modified</a:t>
            </a:r>
            <a:endParaRPr lang="en-US" sz="2300" dirty="0"/>
          </a:p>
          <a:p>
            <a:pPr lvl="1"/>
            <a:r>
              <a:rPr lang="en-US" sz="2000" dirty="0" smtClean="0"/>
              <a:t>XNORs at first flip-flop of every scan chain</a:t>
            </a:r>
            <a:endParaRPr lang="en-US" sz="2000" dirty="0"/>
          </a:p>
          <a:p>
            <a:pPr lvl="1"/>
            <a:r>
              <a:rPr lang="en-US" sz="2000" dirty="0" smtClean="0"/>
              <a:t>Parallel Counter </a:t>
            </a:r>
            <a:r>
              <a:rPr lang="en-US" sz="2000" dirty="0"/>
              <a:t>keeps track of number of </a:t>
            </a:r>
            <a:r>
              <a:rPr lang="en-US" sz="2000" dirty="0" smtClean="0"/>
              <a:t>non-transitions</a:t>
            </a:r>
          </a:p>
          <a:p>
            <a:pPr lvl="2"/>
            <a:r>
              <a:rPr lang="en-US" sz="1700" dirty="0" smtClean="0"/>
              <a:t>Counts up by number of 1s at its input</a:t>
            </a:r>
            <a:endParaRPr lang="en-US" sz="1700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381000" y="4492752"/>
            <a:ext cx="3733800" cy="841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Modified activity 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onitor in </a:t>
            </a:r>
            <a:r>
              <a:rPr lang="en-US" sz="1600" dirty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xternally </a:t>
            </a: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ested </a:t>
            </a:r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ircuits with multiple scan chains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>
                <a:solidFill>
                  <a:srgbClr val="FF0000"/>
                </a:solidFill>
              </a:rPr>
              <a:t>peak</a:t>
            </a:r>
            <a:r>
              <a:rPr lang="en-US" sz="1400" dirty="0">
                <a:solidFill>
                  <a:srgbClr val="FF0000"/>
                </a:solidFill>
              </a:rPr>
              <a:t>=1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172200" cy="3429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Scan Chain,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5105400"/>
            <a:ext cx="8064246" cy="1143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Similar to implementation in BIST circuits</a:t>
            </a:r>
          </a:p>
          <a:p>
            <a:pPr lvl="1"/>
            <a:r>
              <a:rPr lang="en-US" sz="2000" dirty="0" smtClean="0"/>
              <a:t>additional synchronizer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990600" y="4724400"/>
            <a:ext cx="7162800" cy="4602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Implementation in externally tested circuits with single scan chain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&lt;1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500997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Scan design</a:t>
            </a:r>
          </a:p>
          <a:p>
            <a:pPr lvl="1"/>
            <a:r>
              <a:rPr lang="en-US" dirty="0" smtClean="0"/>
              <a:t>Chain flip-flops to form shift register during test</a:t>
            </a:r>
          </a:p>
          <a:p>
            <a:pPr lvl="1"/>
            <a:r>
              <a:rPr lang="en-US" dirty="0" smtClean="0"/>
              <a:t>Test vectors scanned in and responses </a:t>
            </a:r>
            <a:r>
              <a:rPr lang="en-US" dirty="0"/>
              <a:t>scanned out </a:t>
            </a:r>
            <a:r>
              <a:rPr lang="en-US" dirty="0" smtClean="0"/>
              <a:t>through mentioned shift register </a:t>
            </a:r>
          </a:p>
          <a:p>
            <a:pPr lvl="1"/>
            <a:r>
              <a:rPr lang="en-US" dirty="0" smtClean="0"/>
              <a:t>Flip-flops function as points of observability and controllability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402" r="16667"/>
          <a:stretch/>
        </p:blipFill>
        <p:spPr>
          <a:xfrm>
            <a:off x="4341807" y="1355871"/>
            <a:ext cx="4114800" cy="43781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62003" y="2971800"/>
            <a:ext cx="2226184" cy="2512199"/>
            <a:chOff x="5262003" y="2971800"/>
            <a:chExt cx="2226184" cy="2512199"/>
          </a:xfrm>
        </p:grpSpPr>
        <p:grpSp>
          <p:nvGrpSpPr>
            <p:cNvPr id="31" name="Group 30"/>
            <p:cNvGrpSpPr/>
            <p:nvPr/>
          </p:nvGrpSpPr>
          <p:grpSpPr>
            <a:xfrm>
              <a:off x="5892800" y="3086100"/>
              <a:ext cx="915997" cy="2286000"/>
              <a:chOff x="3910007" y="4243385"/>
              <a:chExt cx="915997" cy="152876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910007" y="5772148"/>
                <a:ext cx="45720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371970" y="5619748"/>
                <a:ext cx="0" cy="1524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367215" y="5348289"/>
                <a:ext cx="0" cy="762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367207" y="5043489"/>
                <a:ext cx="0" cy="762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76733" y="4776793"/>
                <a:ext cx="0" cy="762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76733" y="4510089"/>
                <a:ext cx="0" cy="762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376733" y="4243385"/>
                <a:ext cx="0" cy="7620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368804" y="4249181"/>
                <a:ext cx="45720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5262003" y="5207000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Trebuchet MS" pitchFamily="34" charset="0"/>
                </a:rPr>
                <a:t>Scan-in</a:t>
              </a:r>
              <a:endParaRPr lang="en-US" sz="120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600" y="2971800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Trebuchet MS" pitchFamily="34" charset="0"/>
                </a:rPr>
                <a:t>Scan-out</a:t>
              </a:r>
              <a:endParaRPr lang="en-US" sz="120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sp>
        <p:nvSpPr>
          <p:cNvPr id="34" name="Content Placeholder 12"/>
          <p:cNvSpPr txBox="1">
            <a:spLocks/>
          </p:cNvSpPr>
          <p:nvPr/>
        </p:nvSpPr>
        <p:spPr>
          <a:xfrm>
            <a:off x="3657600" y="5783580"/>
            <a:ext cx="52578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Scan design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Multiple </a:t>
                </a:r>
                <a:r>
                  <a:rPr lang="en-US" dirty="0"/>
                  <a:t>Scan </a:t>
                </a:r>
                <a:r>
                  <a:rPr lang="en-US" dirty="0" smtClean="0"/>
                  <a:t>Chains,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>
                        <a:latin typeface="Cambria Math"/>
                      </a:rPr>
                      <m:t>𝑝𝑒𝑎𝑘</m:t>
                    </m:r>
                    <m:r>
                      <a:rPr lang="en-US" i="1" dirty="0">
                        <a:latin typeface="Cambria Math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15359"/>
            <a:ext cx="4114800" cy="333764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4419600" y="1615440"/>
            <a:ext cx="4419600" cy="455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Activity </a:t>
            </a:r>
            <a:r>
              <a:rPr lang="en-US" sz="2300" dirty="0" smtClean="0"/>
              <a:t>monitor modified</a:t>
            </a:r>
            <a:endParaRPr lang="en-US" sz="2300" dirty="0"/>
          </a:p>
          <a:p>
            <a:pPr lvl="1"/>
            <a:r>
              <a:rPr lang="en-US" sz="2000" dirty="0" smtClean="0"/>
              <a:t>XNORs at first and last flip-flop of every scan chain</a:t>
            </a:r>
            <a:endParaRPr lang="en-US" sz="2000" dirty="0"/>
          </a:p>
          <a:p>
            <a:pPr lvl="1"/>
            <a:r>
              <a:rPr lang="en-US" sz="2000" dirty="0" smtClean="0"/>
              <a:t>Parallel Counter </a:t>
            </a:r>
            <a:r>
              <a:rPr lang="en-US" sz="2000" dirty="0"/>
              <a:t>keeps track of number of </a:t>
            </a:r>
            <a:r>
              <a:rPr lang="en-US" sz="2000" dirty="0" smtClean="0"/>
              <a:t>non-transitions</a:t>
            </a:r>
          </a:p>
          <a:p>
            <a:pPr lvl="2"/>
            <a:r>
              <a:rPr lang="en-US" sz="1700" dirty="0" smtClean="0"/>
              <a:t>Counts up by number of 1s at Count_up inputs</a:t>
            </a:r>
          </a:p>
          <a:p>
            <a:pPr lvl="2"/>
            <a:r>
              <a:rPr lang="en-US" sz="1700" dirty="0" smtClean="0"/>
              <a:t>Counts down by number of 1s at Count_down inputs</a:t>
            </a:r>
            <a:endParaRPr lang="en-US" sz="1700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304800" y="4949952"/>
            <a:ext cx="4114800" cy="993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Modified activity monitor in externally </a:t>
            </a: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ested </a:t>
            </a:r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ircuits with multiple scan chains and </a:t>
            </a:r>
            <a:r>
              <a:rPr lang="el-GR" sz="1400" dirty="0">
                <a:solidFill>
                  <a:srgbClr val="FF0000"/>
                </a:solidFill>
              </a:rPr>
              <a:t>α</a:t>
            </a:r>
            <a:r>
              <a:rPr lang="en-US" sz="1400" baseline="-25000" dirty="0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&lt;1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Activity factor of captured data computed for every test vector</a:t>
                </a:r>
              </a:p>
              <a:p>
                <a:pPr lvl="1"/>
                <a:r>
                  <a:rPr lang="en-US" dirty="0" smtClean="0"/>
                  <a:t>Corresponding frequency computed and stored on ATE for every test vector</a:t>
                </a:r>
              </a:p>
              <a:p>
                <a:r>
                  <a:rPr lang="en-US" dirty="0"/>
                  <a:t>Monitor number of non-transitions entering and leaving scan chain</a:t>
                </a:r>
              </a:p>
              <a:p>
                <a:pPr lvl="1"/>
                <a:r>
                  <a:rPr lang="en-US" dirty="0"/>
                  <a:t>Step up frequency if net number of non-transitions that have entered scan chain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Step down frequency if net number of non-transitions that have left scan chain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0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Pre-Determined Start Frequency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105400" cy="304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Pre-Determined Start Frequency, Single Scan Chain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4"/>
              <p:cNvSpPr txBox="1">
                <a:spLocks/>
              </p:cNvSpPr>
              <p:nvPr/>
            </p:nvSpPr>
            <p:spPr>
              <a:xfrm>
                <a:off x="5257800" y="1234440"/>
                <a:ext cx="3733800" cy="493776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300" dirty="0" smtClean="0"/>
                  <a:t>Counter counts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3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3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300" dirty="0" smtClean="0"/>
                  <a:t> </a:t>
                </a:r>
              </a:p>
              <a:p>
                <a:pPr lvl="1"/>
                <a:r>
                  <a:rPr lang="en-US" sz="2200" dirty="0" smtClean="0"/>
                  <a:t>Speed_up = 1, Frequency control block steps up frequency</a:t>
                </a:r>
              </a:p>
              <a:p>
                <a:pPr lvl="1"/>
                <a:r>
                  <a:rPr lang="en-US" sz="2200" dirty="0" smtClean="0"/>
                  <a:t>Counter reset to 0</a:t>
                </a:r>
              </a:p>
              <a:p>
                <a:r>
                  <a:rPr lang="en-US" sz="2300" dirty="0"/>
                  <a:t>Counter counts </a:t>
                </a:r>
                <a:r>
                  <a:rPr lang="en-US" sz="2300" dirty="0" smtClean="0"/>
                  <a:t>down to 0</a:t>
                </a:r>
                <a:endParaRPr lang="en-US" sz="2300" dirty="0"/>
              </a:p>
              <a:p>
                <a:pPr lvl="1"/>
                <a:r>
                  <a:rPr lang="en-US" sz="2200" dirty="0" smtClean="0"/>
                  <a:t>Slow_down </a:t>
                </a:r>
                <a:r>
                  <a:rPr lang="en-US" sz="2200" dirty="0"/>
                  <a:t>= 1</a:t>
                </a:r>
                <a:r>
                  <a:rPr lang="en-US" sz="2200" dirty="0" smtClean="0"/>
                  <a:t>, Frequency </a:t>
                </a:r>
                <a:r>
                  <a:rPr lang="en-US" sz="2200" dirty="0"/>
                  <a:t>control block steps </a:t>
                </a:r>
                <a:r>
                  <a:rPr lang="en-US" sz="2200" dirty="0" smtClean="0"/>
                  <a:t>down </a:t>
                </a:r>
                <a:r>
                  <a:rPr lang="en-US" sz="2200" dirty="0"/>
                  <a:t>frequency</a:t>
                </a:r>
              </a:p>
              <a:p>
                <a:pPr lvl="1"/>
                <a:r>
                  <a:rPr lang="en-US" sz="2200" dirty="0"/>
                  <a:t>Counter reset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34440"/>
                <a:ext cx="3733800" cy="4937760"/>
              </a:xfrm>
              <a:prstGeom prst="rect">
                <a:avLst/>
              </a:prstGeom>
              <a:blipFill rotWithShape="1">
                <a:blip r:embed="rId3"/>
                <a:stretch>
                  <a:fillRect l="-817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4"/>
          <p:cNvSpPr txBox="1">
            <a:spLocks/>
          </p:cNvSpPr>
          <p:nvPr/>
        </p:nvSpPr>
        <p:spPr>
          <a:xfrm>
            <a:off x="152400" y="4724400"/>
            <a:ext cx="52578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Reset Generator</a:t>
            </a:r>
          </a:p>
          <a:p>
            <a:pPr lvl="1"/>
            <a:r>
              <a:rPr lang="en-US" sz="1500" dirty="0" smtClean="0"/>
              <a:t>Resets up-down counter to 0 at start of scan-in of every vector</a:t>
            </a:r>
          </a:p>
          <a:p>
            <a:pPr lvl="1"/>
            <a:r>
              <a:rPr lang="en-US" sz="1500" dirty="0" smtClean="0"/>
              <a:t>Resets frequency divider block with Frequency_start at start of scan-in of every vector</a:t>
            </a: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152400" y="4264152"/>
            <a:ext cx="5105400" cy="4602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Implementation with Pre-Determined Start Frequency 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Analysis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85240"/>
                <a:ext cx="8229600" cy="49377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800" dirty="0" smtClean="0"/>
                  <a:t>: Activity factor of scan-in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800" dirty="0"/>
                  <a:t>: Activity factor of </a:t>
                </a:r>
                <a:r>
                  <a:rPr lang="en-US" sz="1800" dirty="0" smtClean="0"/>
                  <a:t>captured vector,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 smtClean="0"/>
                  <a:t>: Total number of speeds available,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800" dirty="0" smtClean="0"/>
                  <a:t>: Number of scan flip-flops</a:t>
                </a:r>
              </a:p>
              <a:p>
                <a:r>
                  <a:rPr lang="en-US" dirty="0" smtClean="0"/>
                  <a:t>Reduction in scan time</a:t>
                </a:r>
              </a:p>
              <a:p>
                <a:pPr lvl="1"/>
                <a:r>
                  <a:rPr lang="en-US" dirty="0" smtClean="0"/>
                  <a:t>Computed with respect to scan time when vectors are run at frequency corresponding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𝛼</m:t>
                    </m:r>
                    <m:r>
                      <a:rPr lang="en-US" i="1" baseline="-25000" dirty="0" smtClean="0">
                        <a:latin typeface="Cambria Math"/>
                      </a:rPr>
                      <m:t>𝑝𝑒𝑎𝑘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𝑝𝑒𝑎𝑘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𝑜𝑢𝑡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85240"/>
                <a:ext cx="8229600" cy="4937760"/>
              </a:xfrm>
              <a:blipFill rotWithShape="1">
                <a:blip r:embed="rId2"/>
                <a:stretch>
                  <a:fillRect l="-37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608346595"/>
                  </p:ext>
                </p:extLst>
              </p:nvPr>
            </p:nvGraphicFramePr>
            <p:xfrm>
              <a:off x="1219196" y="1447800"/>
              <a:ext cx="6934203" cy="2228850"/>
            </p:xfrm>
            <a:graphic>
              <a:graphicData uri="http://schemas.openxmlformats.org/drawingml/2006/table">
                <a:tbl>
                  <a:tblPr/>
                  <a:tblGrid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</a:tblGrid>
                  <a:tr h="190500">
                    <a:tc rowSpan="2"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1400" b="1" i="1" u="none" strike="noStrike" baseline="-25000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𝒊𝒏</m:t>
                                </m:r>
                              </m:oMath>
                            </m:oMathPara>
                          </a14:m>
                          <a:endParaRPr lang="el-GR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1400" b="1" i="1" u="none" strike="noStrike" baseline="-25000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𝒐𝒖𝒕</m:t>
                                </m:r>
                              </m:oMath>
                            </m:oMathPara>
                          </a14:m>
                          <a:endParaRPr lang="el-GR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Bookman Old Style" pitchFamily="18" charset="0"/>
                          </a:endParaRP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05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99.8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49.9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92.41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30.87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23.17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30.87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23.17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15.48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7.79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42.41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608346595"/>
                  </p:ext>
                </p:extLst>
              </p:nvPr>
            </p:nvGraphicFramePr>
            <p:xfrm>
              <a:off x="1219196" y="1447800"/>
              <a:ext cx="6934203" cy="2228850"/>
            </p:xfrm>
            <a:graphic>
              <a:graphicData uri="http://schemas.openxmlformats.org/drawingml/2006/table">
                <a:tbl>
                  <a:tblPr/>
                  <a:tblGrid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  <a:gridCol w="770467"/>
                  </a:tblGrid>
                  <a:tr h="22288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370" r="-803175" b="-424658"/>
                          </a:stretch>
                        </a:blipFill>
                      </a:tcPr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463" t="-2703" r="-99" b="-9351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28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99.8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49.9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92.41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42.21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84.71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34.52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46.06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38.36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26.83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30.67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22.98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19.13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61.64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30.87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23.17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15.29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11.44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46.25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38.56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30.87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23.17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15.48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7.79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3.75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0.65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50.1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42.41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34.71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27.02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19.33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11.64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3.94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Bookman Old Style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72211"/>
              </p:ext>
            </p:extLst>
          </p:nvPr>
        </p:nvGraphicFramePr>
        <p:xfrm>
          <a:off x="381000" y="3657600"/>
          <a:ext cx="3773607" cy="302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110924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Reduction in test time in t512505 circuit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43400" y="3688079"/>
            <a:ext cx="4419600" cy="19755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/>
              </a:rPr>
              <a:t>Significant reduction in test time</a:t>
            </a:r>
          </a:p>
          <a:p>
            <a:pPr lvl="1"/>
            <a:r>
              <a:rPr lang="en-US" dirty="0" smtClean="0">
                <a:latin typeface="Trebuchet MS"/>
              </a:rPr>
              <a:t>Activity in scan chain known </a:t>
            </a:r>
          </a:p>
          <a:p>
            <a:pPr marL="0" indent="0">
              <a:buNone/>
            </a:pPr>
            <a:r>
              <a:rPr lang="en-US" dirty="0" smtClean="0">
                <a:latin typeface="Trebuchet MS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5282625"/>
                <a:ext cx="453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rgbClr val="FF0000"/>
                    </a:solidFill>
                  </a:rPr>
                  <a:t>i) Scan-in time reduction vs.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𝑖𝑛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rebuchet MS"/>
                  </a:rPr>
                  <a:t>when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𝑜𝑢𝑡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0</m:t>
                    </m:r>
                  </m:oMath>
                </a14:m>
                <a:endParaRPr lang="en-US" sz="1600" dirty="0" smtClean="0">
                  <a:solidFill>
                    <a:srgbClr val="FF0000"/>
                  </a:solidFill>
                  <a:latin typeface="Trebuchet MS"/>
                </a:endParaRPr>
              </a:p>
              <a:p>
                <a:pPr algn="just"/>
                <a:r>
                  <a:rPr lang="en-US" sz="1600" dirty="0" smtClean="0">
                    <a:solidFill>
                      <a:srgbClr val="FF0000"/>
                    </a:solidFill>
                  </a:rPr>
                  <a:t>ii) Scan-in </a:t>
                </a:r>
                <a:r>
                  <a:rPr lang="en-US" sz="1600" dirty="0">
                    <a:solidFill>
                      <a:srgbClr val="FF0000"/>
                    </a:solidFill>
                  </a:rPr>
                  <a:t>time reduction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𝑜𝑢𝑡</m:t>
                    </m:r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rebuchet MS"/>
                  </a:rPr>
                  <a:t>when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≈0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282625"/>
                <a:ext cx="45339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72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Dynamic control of scan clock frequency proposed</a:t>
            </a:r>
          </a:p>
          <a:p>
            <a:pPr lvl="1"/>
            <a:r>
              <a:rPr lang="en-US" dirty="0" smtClean="0"/>
              <a:t>Reduces testing time without exceeding power budget</a:t>
            </a:r>
          </a:p>
          <a:p>
            <a:pPr lvl="1"/>
            <a:r>
              <a:rPr lang="en-US" dirty="0" smtClean="0"/>
              <a:t>On-chip activity monitor for self testing circuits to keep track of activity in scan chain</a:t>
            </a:r>
          </a:p>
          <a:p>
            <a:pPr lvl="1"/>
            <a:r>
              <a:rPr lang="en-US" dirty="0" smtClean="0"/>
              <a:t>On-chip or off-chip activity monitor for externally tested circuits</a:t>
            </a:r>
          </a:p>
          <a:p>
            <a:pPr lvl="1"/>
            <a:r>
              <a:rPr lang="en-US" dirty="0" smtClean="0"/>
              <a:t>Asynchronous protocol used for communication between ATE and DUT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Vectors with low average scan-in activity (with much higher peak activity) achieve high reduction in test time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Method can be implemented in circuits using compression hardware </a:t>
            </a:r>
          </a:p>
          <a:p>
            <a:pPr lvl="1"/>
            <a:r>
              <a:rPr lang="en-US" dirty="0" smtClean="0"/>
              <a:t>Activity monitored at every internal scan chain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Up to 50% reduction in test time achieved in circuits when start frequency not pre-determined</a:t>
            </a:r>
          </a:p>
          <a:p>
            <a:pPr lvl="1"/>
            <a:r>
              <a:rPr lang="en-US" dirty="0" smtClean="0"/>
              <a:t>Results more significant when start frequency is pre-determined</a:t>
            </a:r>
            <a:endParaRPr lang="en-US" dirty="0"/>
          </a:p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External Test</a:t>
            </a:r>
          </a:p>
          <a:p>
            <a:pPr lvl="1"/>
            <a:r>
              <a:rPr lang="en-US" dirty="0" smtClean="0"/>
              <a:t>Also known as stored pattern testing</a:t>
            </a:r>
          </a:p>
          <a:p>
            <a:pPr lvl="2"/>
            <a:r>
              <a:rPr lang="en-US" dirty="0"/>
              <a:t>Automatic Test Equipment (ATE) used for testing</a:t>
            </a:r>
          </a:p>
          <a:p>
            <a:pPr lvl="2"/>
            <a:r>
              <a:rPr lang="en-US" dirty="0" smtClean="0"/>
              <a:t>Test patterns and good circuit responses generated by ATPG stored on ATE</a:t>
            </a:r>
          </a:p>
          <a:p>
            <a:pPr lvl="1"/>
            <a:r>
              <a:rPr lang="en-US" dirty="0" smtClean="0"/>
              <a:t>Patterns applied to Device Under Test (DUT)</a:t>
            </a:r>
          </a:p>
          <a:p>
            <a:pPr lvl="1"/>
            <a:r>
              <a:rPr lang="en-US" dirty="0" smtClean="0"/>
              <a:t>Responses from DUT compared with good circuit result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Built-in </a:t>
            </a:r>
            <a:r>
              <a:rPr lang="en-US" dirty="0"/>
              <a:t>Self Test (BIST)</a:t>
            </a:r>
          </a:p>
          <a:p>
            <a:pPr lvl="1"/>
            <a:r>
              <a:rPr lang="en-US" dirty="0"/>
              <a:t>Circuit tests </a:t>
            </a:r>
            <a:r>
              <a:rPr lang="en-US" dirty="0" smtClean="0"/>
              <a:t>itself</a:t>
            </a:r>
          </a:p>
          <a:p>
            <a:pPr lvl="1"/>
            <a:r>
              <a:rPr lang="en-US" dirty="0" smtClean="0"/>
              <a:t>Test per scan BIST</a:t>
            </a:r>
          </a:p>
          <a:p>
            <a:pPr lvl="2"/>
            <a:r>
              <a:rPr lang="en-US" dirty="0" smtClean="0"/>
              <a:t>BIST circuit applies one test per scan vector</a:t>
            </a:r>
          </a:p>
          <a:p>
            <a:pPr lvl="2"/>
            <a:r>
              <a:rPr lang="en-US" dirty="0" smtClean="0"/>
              <a:t>Scan-in of test vector, one test clock, scan-out of captured response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3400"/>
            <a:ext cx="7391400" cy="1676400"/>
          </a:xfrm>
          <a:prstGeom prst="rect">
            <a:avLst/>
          </a:prstGeom>
        </p:spPr>
      </p:pic>
      <p:sp>
        <p:nvSpPr>
          <p:cNvPr id="12" name="Content Placeholder 12"/>
          <p:cNvSpPr txBox="1">
            <a:spLocks/>
          </p:cNvSpPr>
          <p:nvPr/>
        </p:nvSpPr>
        <p:spPr>
          <a:xfrm>
            <a:off x="838200" y="6016752"/>
            <a:ext cx="73914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BIST implementation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Power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Circuit activity increases during testing and leads to high test power dissipation</a:t>
            </a:r>
            <a:endParaRPr lang="en-US" dirty="0" smtClean="0">
              <a:latin typeface="Trebuchet MS" pitchFamily="34" charset="0"/>
            </a:endParaRPr>
          </a:p>
          <a:p>
            <a:pPr lvl="1"/>
            <a:r>
              <a:rPr lang="en-US" dirty="0" smtClean="0"/>
              <a:t>Drop in power supply voltage due to IR drop</a:t>
            </a:r>
          </a:p>
          <a:p>
            <a:pPr lvl="2"/>
            <a:r>
              <a:rPr lang="en-US" dirty="0" smtClean="0"/>
              <a:t>Drop </a:t>
            </a:r>
            <a:r>
              <a:rPr lang="en-US" dirty="0"/>
              <a:t>in voltage lowers </a:t>
            </a:r>
            <a:r>
              <a:rPr lang="en-US" dirty="0" smtClean="0"/>
              <a:t>current flowing through transistor</a:t>
            </a:r>
            <a:endParaRPr lang="en-US" dirty="0"/>
          </a:p>
          <a:p>
            <a:pPr lvl="2"/>
            <a:r>
              <a:rPr lang="en-US" dirty="0"/>
              <a:t>Time taken to charge load capacitor </a:t>
            </a:r>
            <a:r>
              <a:rPr lang="en-US" dirty="0" smtClean="0"/>
              <a:t>increases</a:t>
            </a:r>
          </a:p>
          <a:p>
            <a:pPr lvl="3"/>
            <a:r>
              <a:rPr lang="en-US" dirty="0" smtClean="0"/>
              <a:t>Causes stuck and delay faults</a:t>
            </a:r>
          </a:p>
          <a:p>
            <a:pPr lvl="1"/>
            <a:r>
              <a:rPr lang="en-US" dirty="0" smtClean="0"/>
              <a:t>Ground bounce </a:t>
            </a:r>
          </a:p>
          <a:p>
            <a:pPr lvl="2"/>
            <a:r>
              <a:rPr lang="en-US" dirty="0" smtClean="0"/>
              <a:t>Increase in ground voltage</a:t>
            </a:r>
          </a:p>
          <a:p>
            <a:pPr lvl="2"/>
            <a:r>
              <a:rPr lang="en-US" dirty="0" smtClean="0"/>
              <a:t>Incorrect operation of transistors</a:t>
            </a:r>
          </a:p>
          <a:p>
            <a:pPr lvl="3"/>
            <a:r>
              <a:rPr lang="en-US" dirty="0" smtClean="0"/>
              <a:t>Causes stuck and delay faults</a:t>
            </a:r>
          </a:p>
          <a:p>
            <a:pPr lvl="1"/>
            <a:r>
              <a:rPr lang="en-US" dirty="0" smtClean="0"/>
              <a:t>Excessive heating</a:t>
            </a:r>
          </a:p>
          <a:p>
            <a:pPr lvl="2"/>
            <a:r>
              <a:rPr lang="en-US" dirty="0" smtClean="0"/>
              <a:t>Permanent damage in circuit</a:t>
            </a:r>
          </a:p>
          <a:p>
            <a:pPr lvl="1"/>
            <a:r>
              <a:rPr lang="en-US" dirty="0" smtClean="0"/>
              <a:t>Good chip labeled bad =&gt; unnecessary yield loss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pitchFamily="34" charset="0"/>
              </a:rPr>
              <a:t>Test clock frequency lowered </a:t>
            </a:r>
            <a:r>
              <a:rPr lang="en-US" dirty="0" smtClean="0">
                <a:latin typeface="Trebuchet MS" pitchFamily="34" charset="0"/>
              </a:rPr>
              <a:t>to reduce power dissipation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rebuchet MS" pitchFamily="34" charset="0"/>
              </a:rPr>
              <a:t>Different test vector bits consume different amounts of power</a:t>
            </a:r>
          </a:p>
          <a:p>
            <a:r>
              <a:rPr lang="en-US" dirty="0" smtClean="0"/>
              <a:t>Test frequency chosen based on peak test power consumption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All test vector bits applied at same frequency</a:t>
            </a:r>
          </a:p>
          <a:p>
            <a:r>
              <a:rPr lang="en-US" dirty="0" smtClean="0"/>
              <a:t>Test vector bits consuming lower power can be applied at higher frequencies without exceeding power budget of chip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5" b="28000"/>
          <a:stretch/>
        </p:blipFill>
        <p:spPr>
          <a:xfrm>
            <a:off x="533400" y="3352800"/>
            <a:ext cx="38100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751" b="28333"/>
          <a:stretch/>
        </p:blipFill>
        <p:spPr>
          <a:xfrm>
            <a:off x="4927600" y="3352800"/>
            <a:ext cx="3822700" cy="2387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38600" y="4229100"/>
            <a:ext cx="990600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44500" y="5740400"/>
            <a:ext cx="38989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Power profile without dynamic clock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864100" y="5715000"/>
            <a:ext cx="3898900" cy="460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Power profile with dynamic clock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ebuchet MS" pitchFamily="34" charset="0"/>
              </a:rPr>
              <a:t>Existing techniques for test time reduction </a:t>
            </a:r>
          </a:p>
          <a:p>
            <a:pPr lvl="1"/>
            <a:r>
              <a:rPr lang="en-US" dirty="0" smtClean="0"/>
              <a:t>Multiple scan chains</a:t>
            </a:r>
          </a:p>
          <a:p>
            <a:pPr lvl="2"/>
            <a:r>
              <a:rPr lang="en-US" dirty="0" smtClean="0">
                <a:latin typeface="Trebuchet MS" pitchFamily="34" charset="0"/>
              </a:rPr>
              <a:t>Number of scan chains in circuit increased =&gt; n</a:t>
            </a:r>
            <a:r>
              <a:rPr lang="en-US" dirty="0" smtClean="0"/>
              <a:t>umber of flip-flops per scan chain reduced</a:t>
            </a:r>
          </a:p>
          <a:p>
            <a:pPr lvl="3"/>
            <a:r>
              <a:rPr lang="en-US" dirty="0" smtClean="0"/>
              <a:t>Test time depends on longest chain</a:t>
            </a:r>
          </a:p>
          <a:p>
            <a:pPr lvl="2"/>
            <a:r>
              <a:rPr lang="en-US" dirty="0" smtClean="0">
                <a:latin typeface="Trebuchet MS" pitchFamily="34" charset="0"/>
              </a:rPr>
              <a:t>Time required to shift test vector bits decreases</a:t>
            </a:r>
          </a:p>
          <a:p>
            <a:pPr lvl="2"/>
            <a:r>
              <a:rPr lang="en-US" dirty="0" smtClean="0"/>
              <a:t>More data per test cycle</a:t>
            </a:r>
            <a:endParaRPr lang="en-US" dirty="0" smtClean="0">
              <a:latin typeface="Trebuchet MS" pitchFamily="34" charset="0"/>
            </a:endParaRPr>
          </a:p>
          <a:p>
            <a:r>
              <a:rPr lang="en-US" dirty="0" smtClean="0"/>
              <a:t>Existing techniques for test power reduction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ATPG algorithms</a:t>
            </a:r>
          </a:p>
          <a:p>
            <a:pPr lvl="1"/>
            <a:r>
              <a:rPr lang="en-US" dirty="0" smtClean="0"/>
              <a:t>Test vector ordering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Input control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Modification of scan chain</a:t>
            </a:r>
          </a:p>
          <a:p>
            <a:pPr lvl="1"/>
            <a:r>
              <a:rPr lang="en-US" dirty="0" smtClean="0">
                <a:latin typeface="Trebuchet MS" pitchFamily="34" charset="0"/>
              </a:rPr>
              <a:t>Test scheduling algorithms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Speed-Up under Power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8229600" cy="453476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300" dirty="0" smtClean="0"/>
                  <a:t>Power dissipated in a clock cycle,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3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300" dirty="0" smtClean="0">
                    <a:ea typeface="Cambria Math"/>
                  </a:rPr>
                  <a:t>[1]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Total capacitance,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Voltage,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Frequency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Activity factor = Fraction of gates switching in a clock cycle</a:t>
                </a:r>
              </a:p>
              <a:p>
                <a:pPr lvl="0">
                  <a:spcAft>
                    <a:spcPts val="600"/>
                  </a:spcAft>
                  <a:buClr>
                    <a:srgbClr val="727CA3"/>
                  </a:buClr>
                </a:pPr>
                <a:r>
                  <a:rPr lang="en-US" sz="2300" dirty="0" smtClean="0"/>
                  <a:t>Worst case power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3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𝑝𝑒𝑎𝑘</m:t>
                        </m:r>
                      </m:sub>
                    </m:sSub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ea typeface="Cambria Math"/>
                  </a:rPr>
                  <a:t>Power budget</a:t>
                </a:r>
              </a:p>
              <a:p>
                <a:pPr lvl="1">
                  <a:spcAft>
                    <a:spcPts val="600"/>
                  </a:spcAft>
                  <a:buClr>
                    <a:srgbClr val="727CA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𝑡𝑒𝑠𝑡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𝑏𝑢𝑑𝑔𝑒𝑡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𝑝𝑒𝑎𝑘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𝑏𝑢𝑑𝑔𝑒𝑡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𝑡𝑒𝑠𝑡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𝑝𝑒𝑎𝑘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0">
                  <a:spcAft>
                    <a:spcPts val="600"/>
                  </a:spcAft>
                  <a:buClr>
                    <a:srgbClr val="727CA3"/>
                  </a:buClr>
                </a:pPr>
                <a:r>
                  <a:rPr lang="en-US" sz="23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3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𝑝𝑒𝑎𝑘</m:t>
                            </m:r>
                          </m:sub>
                        </m:sSub>
                      </m:num>
                      <m:den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then</a:t>
                </a:r>
                <a:r>
                  <a:rPr lang="en-US" sz="23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ea typeface="Cambria Math"/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300" i="1" baseline="-25000" dirty="0" err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𝑏𝑢𝑑𝑔𝑒𝑡</m:t>
                    </m:r>
                  </m:oMath>
                </a14:m>
                <a:endParaRPr lang="en-US" sz="2300" baseline="-250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1">
                  <a:spcAft>
                    <a:spcPts val="600"/>
                  </a:spcAft>
                  <a:buClr>
                    <a:srgbClr val="727CA3"/>
                  </a:buClr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rebuchet MS" pitchFamily="34" charset="0"/>
                    <a:ea typeface="Cambria Math"/>
                  </a:rPr>
                  <a:t>constant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for a circuit</a:t>
                </a:r>
                <a:endParaRPr lang="en-US" sz="2000" dirty="0" smtClean="0">
                  <a:solidFill>
                    <a:schemeClr val="tx1"/>
                  </a:solidFill>
                  <a:latin typeface="Trebuchet MS" pitchFamily="34" charset="0"/>
                  <a:ea typeface="Cambria Math"/>
                </a:endParaRPr>
              </a:p>
              <a:p>
                <a:pPr lvl="1">
                  <a:spcAft>
                    <a:spcPts val="600"/>
                  </a:spcAft>
                  <a:buClr>
                    <a:srgbClr val="727CA3"/>
                  </a:buClr>
                </a:pP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Test clock can be increased when activity is low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Strong correlation between number of transitions in scan cells and test power dissipation [2]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Low activity in scan chain =&gt; Scan frequency can be increased without exceeding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  <m:r>
                      <a:rPr lang="en-US" i="1" baseline="-25000" dirty="0">
                        <a:latin typeface="Cambria Math"/>
                      </a:rPr>
                      <m:t>𝑏𝑢𝑑𝑔𝑒𝑡</m:t>
                    </m:r>
                  </m:oMath>
                </a14:m>
                <a:endParaRPr lang="en-US" baseline="-25000" dirty="0"/>
              </a:p>
              <a:p>
                <a:pPr lvl="1">
                  <a:buClr>
                    <a:srgbClr val="727CA3"/>
                  </a:buClr>
                </a:pPr>
                <a:endParaRPr lang="en-US" sz="2000" dirty="0" smtClean="0">
                  <a:solidFill>
                    <a:schemeClr val="tx1"/>
                  </a:solidFill>
                  <a:latin typeface="Trebuchet MS" pitchFamily="34" charset="0"/>
                  <a:ea typeface="Cambria Math"/>
                </a:endParaRPr>
              </a:p>
              <a:p>
                <a:pPr lvl="1">
                  <a:buClr>
                    <a:srgbClr val="727CA3"/>
                  </a:buClr>
                </a:pPr>
                <a:endParaRPr lang="en-US" sz="2000" dirty="0">
                  <a:solidFill>
                    <a:schemeClr val="tx1"/>
                  </a:solidFill>
                  <a:latin typeface="Trebuchet MS" pitchFamily="34" charset="0"/>
                  <a:ea typeface="Cambria Math"/>
                </a:endParaRPr>
              </a:p>
              <a:p>
                <a:endParaRPr lang="en-US" dirty="0">
                  <a:solidFill>
                    <a:schemeClr val="tx1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8229600" cy="4534766"/>
              </a:xfrm>
              <a:blipFill rotWithShape="1">
                <a:blip r:embed="rId2"/>
                <a:stretch>
                  <a:fillRect l="-74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10/27/2010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Test Time Optimization In Scan Circuits - MS Thesis Defense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5562600"/>
            <a:ext cx="8229600" cy="3111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[1] P. Girard, “Survey of Low-Power Testing of VLSI Circuits,”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IEEE Design and Test of Computers,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vol. 19, no. 3, pp. 80-90, May-Jun 2002.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5937250"/>
            <a:ext cx="8229600" cy="3111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[2] N. A. Touba, “Survey of Test Vector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ompression Techniques,”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IEEE Design and Test of Computers,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vol .23, no. 4, pp. 294—303, 2006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during Clock Speed-Up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Test Time Optimization In Scan Circuits -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B497-1D6D-4B7B-AB71-82736050F8E3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Peak power is the maximum energy consumed in any clock cycle divided by the clock period</a:t>
                </a:r>
              </a:p>
              <a:p>
                <a:pPr lvl="1"/>
                <a:r>
                  <a:rPr lang="en-US" dirty="0" smtClean="0"/>
                  <a:t>Power in any cycle always below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𝑏𝑢𝑑𝑔𝑒𝑡</m:t>
                    </m:r>
                  </m:oMath>
                </a14:m>
                <a:r>
                  <a:rPr lang="en-US" dirty="0" smtClean="0"/>
                  <a:t> =&gt; Peak power never exceeds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𝑏𝑢𝑑𝑔𝑒𝑡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Average power is the total energy consumed divided by the total test time</a:t>
                </a:r>
              </a:p>
              <a:p>
                <a:pPr lvl="1"/>
                <a:r>
                  <a:rPr lang="en-US" dirty="0" smtClean="0"/>
                  <a:t>Power in individual cycles always below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𝑏𝑢𝑑𝑔𝑒𝑡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=&gt; Average </a:t>
                </a:r>
                <a:r>
                  <a:rPr lang="en-US" dirty="0"/>
                  <a:t>power never </a:t>
                </a:r>
                <a:r>
                  <a:rPr lang="en-US" dirty="0" smtClean="0"/>
                  <a:t>exceeds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𝑏𝑢𝑑𝑔𝑒𝑡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Instantaneous power is the power consumed right after the application of a synchronizing clock signal</a:t>
                </a:r>
              </a:p>
              <a:p>
                <a:pPr lvl="1"/>
                <a:r>
                  <a:rPr lang="en-US" dirty="0" smtClean="0"/>
                  <a:t>Unaffected by clock frequency </a:t>
                </a:r>
              </a:p>
              <a:p>
                <a:pPr lvl="1"/>
                <a:r>
                  <a:rPr lang="en-US" dirty="0" smtClean="0"/>
                  <a:t>Can be controlled only by modifying test vector 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0" t="-86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5861050"/>
            <a:ext cx="8229600" cy="3111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P. Girard, “Survey of Low-Power Testing of VLSI Circuits,”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IEEE Design and Test of Computers,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vol. 19, no. 3, pp. 80-90, May-Jun 2002.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3767</Words>
  <Application>Microsoft Office PowerPoint</Application>
  <PresentationFormat>On-screen Show (4:3)</PresentationFormat>
  <Paragraphs>714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TEST TIME OPTIMIZATION In Scan Circuits</vt:lpstr>
      <vt:lpstr>Problem Statement</vt:lpstr>
      <vt:lpstr>Background</vt:lpstr>
      <vt:lpstr>Background</vt:lpstr>
      <vt:lpstr>Test Power Considerations</vt:lpstr>
      <vt:lpstr>Motivation</vt:lpstr>
      <vt:lpstr>Existing Techniques</vt:lpstr>
      <vt:lpstr>Clock Speed-Up under Power Constraints</vt:lpstr>
      <vt:lpstr>Power during Clock Speed-Up</vt:lpstr>
      <vt:lpstr>Dynamic Control of Scan Clock</vt:lpstr>
      <vt:lpstr>Non-Transition Threshold for Speed Change</vt:lpstr>
      <vt:lpstr>Implementation in BIST Circuits, αpeak=1</vt:lpstr>
      <vt:lpstr>Single Scan Chain, αpeak=1</vt:lpstr>
      <vt:lpstr>Multiple Scan Chains, αpeak=1</vt:lpstr>
      <vt:lpstr>Mathematical Analysis - αpeak=1</vt:lpstr>
      <vt:lpstr>Mathematical Analysis - αpeak=1</vt:lpstr>
      <vt:lpstr>Experimental Results - αpeak=1</vt:lpstr>
      <vt:lpstr>Experimental Results - α_peak  = 1 </vt:lpstr>
      <vt:lpstr>Experimental Results - α_peak  = 1 </vt:lpstr>
      <vt:lpstr>Implementation in BIST Circuits, αpeak&lt;1</vt:lpstr>
      <vt:lpstr>Single Scan Chain, αpeak&lt;1</vt:lpstr>
      <vt:lpstr>Multiple Scan Chains, αpeak&lt;1</vt:lpstr>
      <vt:lpstr>Mathematical Analysis - αpeak&lt;1</vt:lpstr>
      <vt:lpstr>Experimental Results - α_peak&lt; 1 </vt:lpstr>
      <vt:lpstr>Experimental Results - α_peak=0.65</vt:lpstr>
      <vt:lpstr>Implementation in Externally Tested Circuits</vt:lpstr>
      <vt:lpstr>Single Scan Chain, αpeak=1</vt:lpstr>
      <vt:lpstr>Multiple Scan Chains, αpeak=1</vt:lpstr>
      <vt:lpstr>Single Scan Chain, αpeak&lt;1</vt:lpstr>
      <vt:lpstr>Multiple Scan Chains, αpeak&lt;1</vt:lpstr>
      <vt:lpstr>Pre-Determined Start Frequency</vt:lpstr>
      <vt:lpstr>Pre-Determined Start Frequency, Single Scan Chain</vt:lpstr>
      <vt:lpstr>Mathematical Analysis</vt:lpstr>
      <vt:lpstr>Experimental Results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TIME OPTIMIZATION In Scan Circuits</dc:title>
  <dc:creator>priya</dc:creator>
  <cp:lastModifiedBy>priya</cp:lastModifiedBy>
  <cp:revision>163</cp:revision>
  <dcterms:created xsi:type="dcterms:W3CDTF">2010-10-21T00:16:01Z</dcterms:created>
  <dcterms:modified xsi:type="dcterms:W3CDTF">2010-10-27T20:56:50Z</dcterms:modified>
</cp:coreProperties>
</file>